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2" autoAdjust="0"/>
    <p:restoredTop sz="94660"/>
  </p:normalViewPr>
  <p:slideViewPr>
    <p:cSldViewPr snapToGrid="0">
      <p:cViewPr varScale="1">
        <p:scale>
          <a:sx n="51" d="100"/>
          <a:sy n="51" d="100"/>
        </p:scale>
        <p:origin x="78" y="1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6771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Custom Layout"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 userDrawn="1"/>
        </p:nvSpPr>
        <p:spPr>
          <a:xfrm>
            <a:off x="293076" y="1054442"/>
            <a:ext cx="116621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  <a:latin typeface="ArabBruD" pitchFamily="2" charset="0"/>
              </a:rPr>
              <a:t>Question: Is your repentance worldly or godly?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1914084" y="2990850"/>
            <a:ext cx="8420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BalloonDExtBol" pitchFamily="2" charset="0"/>
              </a:rPr>
              <a:t>2 Corinthians 7:10</a:t>
            </a:r>
            <a:endParaRPr lang="en-US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7867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Custom Layout"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ircular Arrow 1"/>
          <p:cNvSpPr/>
          <p:nvPr userDrawn="1"/>
        </p:nvSpPr>
        <p:spPr>
          <a:xfrm rot="6146300">
            <a:off x="3006644" y="768816"/>
            <a:ext cx="4536144" cy="6510274"/>
          </a:xfrm>
          <a:prstGeom prst="circularArrow">
            <a:avLst>
              <a:gd name="adj1" fmla="val 12500"/>
              <a:gd name="adj2" fmla="val 1085976"/>
              <a:gd name="adj3" fmla="val 20457681"/>
              <a:gd name="adj4" fmla="val 5914373"/>
              <a:gd name="adj5" fmla="val 12500"/>
            </a:avLst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3" name="Picture 2" descr="http://www.clker.com/cliparts/e/5/d/9/1194984539216837021man02.svg.hi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663" y="1974605"/>
            <a:ext cx="1571092" cy="313171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 userDrawn="1"/>
        </p:nvSpPr>
        <p:spPr>
          <a:xfrm>
            <a:off x="10118808" y="0"/>
            <a:ext cx="2091733" cy="1107996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cademy Engraved LET" pitchFamily="2" charset="0"/>
              </a:rPr>
              <a:t>God</a:t>
            </a:r>
            <a:endParaRPr lang="en-US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cademy Engraved LET" pitchFamily="2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10066332" y="5842337"/>
            <a:ext cx="1941557" cy="1015663"/>
          </a:xfrm>
          <a:prstGeom prst="rect">
            <a:avLst/>
          </a:prstGeom>
          <a:solidFill>
            <a:srgbClr val="00008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cademy Engraved LET" pitchFamily="2" charset="0"/>
              </a:rPr>
              <a:t>Others</a:t>
            </a:r>
            <a:endParaRPr lang="en-US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cademy Engraved LET" pitchFamily="2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766336" y="5303212"/>
            <a:ext cx="3586238" cy="156966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cademy Engraved LET" pitchFamily="2" charset="0"/>
              </a:rPr>
              <a:t>Blame-Shifting</a:t>
            </a:r>
          </a:p>
          <a:p>
            <a:pPr algn="ctr"/>
            <a:r>
              <a:rPr lang="en-US" sz="4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cademy Engraved LET" pitchFamily="2" charset="0"/>
              </a:rPr>
              <a:t>Covering/Hiding</a:t>
            </a:r>
            <a:endParaRPr lang="en-US" sz="48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cademy Engraved LET" pitchFamily="2" charset="0"/>
            </a:endParaRPr>
          </a:p>
        </p:txBody>
      </p:sp>
      <p:sp>
        <p:nvSpPr>
          <p:cNvPr id="7" name="Rectangle 6"/>
          <p:cNvSpPr/>
          <p:nvPr userDrawn="1"/>
        </p:nvSpPr>
        <p:spPr>
          <a:xfrm rot="20816271">
            <a:off x="6127031" y="5221985"/>
            <a:ext cx="145745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Shame</a:t>
            </a:r>
            <a:endParaRPr lang="en-US" sz="36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 userDrawn="1"/>
        </p:nvSpPr>
        <p:spPr>
          <a:xfrm rot="21309406">
            <a:off x="3471170" y="2077492"/>
            <a:ext cx="80663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Sin</a:t>
            </a:r>
            <a:endParaRPr lang="en-US" sz="44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Rectangle 8"/>
          <p:cNvSpPr/>
          <p:nvPr userDrawn="1"/>
        </p:nvSpPr>
        <p:spPr>
          <a:xfrm rot="976469">
            <a:off x="5201568" y="2077492"/>
            <a:ext cx="118333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Guilt</a:t>
            </a:r>
            <a:endParaRPr lang="en-US" sz="40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20473" y="53862"/>
            <a:ext cx="9135669" cy="1631216"/>
          </a:xfrm>
          <a:prstGeom prst="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softEdge rad="3175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2000" b="1" u="sng" dirty="0">
                <a:latin typeface="Americana BT" panose="02020504070506020904" pitchFamily="18" charset="0"/>
              </a:rPr>
              <a:t>Worldly Sorrow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mericana BT" panose="02020504070506020904" pitchFamily="18" charset="0"/>
              </a:rPr>
              <a:t>Person who waters down their sin – </a:t>
            </a:r>
            <a:r>
              <a:rPr lang="en-US" sz="2000" dirty="0">
                <a:latin typeface="Aegyptus" panose="020405020508060A0203" pitchFamily="18" charset="0"/>
                <a:ea typeface="Aegyptus" panose="020405020508060A0203" pitchFamily="18" charset="0"/>
              </a:rPr>
              <a:t>“No Big Deal”- Quick “I’m Sorry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mericana BT" panose="02020504070506020904" pitchFamily="18" charset="0"/>
              </a:rPr>
              <a:t>Person who wallows in their sin – </a:t>
            </a:r>
            <a:r>
              <a:rPr lang="en-US" sz="2000" dirty="0">
                <a:latin typeface="Aegyptus" panose="020405020508060A0203" pitchFamily="18" charset="0"/>
                <a:ea typeface="Aegyptus" panose="020405020508060A0203" pitchFamily="18" charset="0"/>
              </a:rPr>
              <a:t>Depressed, Self-loathing, “I Can’t Believe I did that!”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mericana BT" panose="02020504070506020904" pitchFamily="18" charset="0"/>
              </a:rPr>
              <a:t>Person who works to get rid of it – </a:t>
            </a:r>
            <a:r>
              <a:rPr lang="en-US" sz="2000" dirty="0">
                <a:latin typeface="Aegyptus" panose="020405020508060A0203" pitchFamily="18" charset="0"/>
                <a:ea typeface="Aegyptus" panose="020405020508060A0203" pitchFamily="18" charset="0"/>
              </a:rPr>
              <a:t>Penance, legalism, and self-effort</a:t>
            </a:r>
            <a:endParaRPr lang="en-US" sz="2000" dirty="0">
              <a:latin typeface="Americana BT" panose="02020504070506020904" pitchFamily="18" charset="0"/>
            </a:endParaRPr>
          </a:p>
        </p:txBody>
      </p:sp>
      <p:sp>
        <p:nvSpPr>
          <p:cNvPr id="11" name="Up-Down Arrow 10"/>
          <p:cNvSpPr/>
          <p:nvPr userDrawn="1"/>
        </p:nvSpPr>
        <p:spPr>
          <a:xfrm>
            <a:off x="10937405" y="1238102"/>
            <a:ext cx="454537" cy="4307048"/>
          </a:xfrm>
          <a:prstGeom prst="upDownArrow">
            <a:avLst/>
          </a:prstGeom>
          <a:solidFill>
            <a:srgbClr val="FFE66F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8440613" y="2560629"/>
            <a:ext cx="2859195" cy="830997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lvl="1" algn="ctr"/>
            <a:r>
              <a:rPr lang="en-US" sz="2400" b="1" dirty="0">
                <a:solidFill>
                  <a:schemeClr val="bg1"/>
                </a:solidFill>
                <a:latin typeface="Aachen BT" panose="02040906030706050204" pitchFamily="18" charset="0"/>
              </a:rPr>
              <a:t>Distanced</a:t>
            </a:r>
            <a:r>
              <a:rPr lang="en-US" sz="2400" b="1" dirty="0">
                <a:latin typeface="Aachen BT" panose="02040906030706050204" pitchFamily="18" charset="0"/>
              </a:rPr>
              <a:t> </a:t>
            </a:r>
          </a:p>
          <a:p>
            <a:pPr lvl="1" algn="ctr"/>
            <a:r>
              <a:rPr lang="en-US" sz="2400" b="1" dirty="0">
                <a:solidFill>
                  <a:schemeClr val="bg1"/>
                </a:solidFill>
                <a:latin typeface="Aachen BT" panose="02040906030706050204" pitchFamily="18" charset="0"/>
              </a:rPr>
              <a:t>Relationship</a:t>
            </a:r>
          </a:p>
        </p:txBody>
      </p:sp>
    </p:spTree>
    <p:extLst>
      <p:ext uri="{BB962C8B-B14F-4D97-AF65-F5344CB8AC3E}">
        <p14:creationId xmlns:p14="http://schemas.microsoft.com/office/powerpoint/2010/main" val="2490206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/>
      <p:bldP spid="8" grpId="0"/>
      <p:bldP spid="9" grpId="0"/>
      <p:bldP spid="10" grpId="0" build="p" animBg="1"/>
      <p:bldP spid="11" grpId="0" animBg="1"/>
      <p:bldP spid="12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Custom Layout"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8011277" y="5399649"/>
            <a:ext cx="1941557" cy="1015663"/>
          </a:xfrm>
          <a:prstGeom prst="rect">
            <a:avLst/>
          </a:prstGeom>
          <a:solidFill>
            <a:srgbClr val="00008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cademy Engraved LET" pitchFamily="2" charset="0"/>
              </a:rPr>
              <a:t>Others</a:t>
            </a:r>
            <a:endParaRPr lang="en-US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cademy Engraved LET" pitchFamily="2" charset="0"/>
            </a:endParaRPr>
          </a:p>
        </p:txBody>
      </p:sp>
      <p:sp>
        <p:nvSpPr>
          <p:cNvPr id="3" name="Rectangle 2"/>
          <p:cNvSpPr/>
          <p:nvPr userDrawn="1"/>
        </p:nvSpPr>
        <p:spPr>
          <a:xfrm>
            <a:off x="6229422" y="642647"/>
            <a:ext cx="1587293" cy="1323439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cademy Engraved LET" pitchFamily="2" charset="0"/>
              </a:rPr>
              <a:t>God</a:t>
            </a:r>
            <a:endParaRPr lang="en-US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cademy Engraved LET" pitchFamily="2" charset="0"/>
            </a:endParaRPr>
          </a:p>
        </p:txBody>
      </p:sp>
      <p:sp>
        <p:nvSpPr>
          <p:cNvPr id="4" name="Circular Arrow 3"/>
          <p:cNvSpPr/>
          <p:nvPr userDrawn="1"/>
        </p:nvSpPr>
        <p:spPr>
          <a:xfrm rot="14731479">
            <a:off x="4316086" y="125590"/>
            <a:ext cx="5953115" cy="7172257"/>
          </a:xfrm>
          <a:prstGeom prst="circularArrow">
            <a:avLst>
              <a:gd name="adj1" fmla="val 12500"/>
              <a:gd name="adj2" fmla="val 1085976"/>
              <a:gd name="adj3" fmla="val 20457681"/>
              <a:gd name="adj4" fmla="val 14459853"/>
              <a:gd name="adj5" fmla="val 12500"/>
            </a:avLst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Circular Arrow 4"/>
          <p:cNvSpPr/>
          <p:nvPr userDrawn="1"/>
        </p:nvSpPr>
        <p:spPr>
          <a:xfrm rot="492986">
            <a:off x="5262664" y="3021015"/>
            <a:ext cx="4565605" cy="4582803"/>
          </a:xfrm>
          <a:prstGeom prst="circularArrow">
            <a:avLst>
              <a:gd name="adj1" fmla="val 12500"/>
              <a:gd name="adj2" fmla="val 1085976"/>
              <a:gd name="adj3" fmla="val 20457681"/>
              <a:gd name="adj4" fmla="val 14128361"/>
              <a:gd name="adj5" fmla="val 12500"/>
            </a:avLst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6" name="Picture 2" descr="http://www.clker.com/cliparts/e/5/d/9/1194984539216837021man02.svg.hi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2151" y="3208281"/>
            <a:ext cx="1729021" cy="313171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122632" y="5312417"/>
            <a:ext cx="3182520" cy="13849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cademy Engraved LET" pitchFamily="2" charset="0"/>
              </a:rPr>
              <a:t>Reject</a:t>
            </a:r>
          </a:p>
          <a:p>
            <a:pPr algn="ctr"/>
            <a:r>
              <a:rPr lang="en-US" sz="28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cademy Engraved LET" pitchFamily="2" charset="0"/>
              </a:rPr>
              <a:t>Blame-Shifting,</a:t>
            </a:r>
          </a:p>
          <a:p>
            <a:pPr algn="ctr"/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cademy Engraved LET" pitchFamily="2" charset="0"/>
              </a:rPr>
              <a:t>Covering, Hiding</a:t>
            </a:r>
            <a:endParaRPr lang="en-US" sz="28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cademy Engraved LET" pitchFamily="2" charset="0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6915314" y="3331391"/>
            <a:ext cx="55816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Sin</a:t>
            </a:r>
            <a:endParaRPr lang="en-US" sz="3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Rectangle 8"/>
          <p:cNvSpPr/>
          <p:nvPr userDrawn="1"/>
        </p:nvSpPr>
        <p:spPr>
          <a:xfrm rot="818939">
            <a:off x="4645586" y="5058484"/>
            <a:ext cx="74411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Sin</a:t>
            </a:r>
            <a:endParaRPr lang="en-US" sz="44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Rectangle 9"/>
          <p:cNvSpPr/>
          <p:nvPr userDrawn="1"/>
        </p:nvSpPr>
        <p:spPr>
          <a:xfrm rot="1373915">
            <a:off x="7745425" y="3529128"/>
            <a:ext cx="78418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Guilt</a:t>
            </a:r>
            <a:endParaRPr lang="en-US" sz="24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22632" y="57871"/>
            <a:ext cx="4441141" cy="1938992"/>
          </a:xfrm>
          <a:prstGeom prst="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softEdge rad="3175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2000" b="1" u="sng" dirty="0">
                <a:latin typeface="Americana BT" panose="02020504070506020904" pitchFamily="18" charset="0"/>
              </a:rPr>
              <a:t>Godly Sorrow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mericana BT" panose="02020504070506020904" pitchFamily="18" charset="0"/>
              </a:rPr>
              <a:t>Self-Examination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mericana BT" panose="02020504070506020904" pitchFamily="18" charset="0"/>
              </a:rPr>
              <a:t>Full admittance of sin/failure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mericana BT" panose="02020504070506020904" pitchFamily="18" charset="0"/>
              </a:rPr>
              <a:t>The realization and acceptance of forgiveness and grace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mericana BT" panose="02020504070506020904" pitchFamily="18" charset="0"/>
              </a:rPr>
              <a:t>Real Change! 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-360600" y="2377284"/>
            <a:ext cx="456246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 algn="ctr"/>
            <a:r>
              <a:rPr lang="en-US" sz="2800" b="1" dirty="0">
                <a:latin typeface="Americana BT" panose="02020504070506020904" pitchFamily="18" charset="0"/>
              </a:rPr>
              <a:t>Not </a:t>
            </a:r>
            <a:r>
              <a:rPr lang="en-US" sz="2800" b="1" dirty="0">
                <a:solidFill>
                  <a:schemeClr val="bg1"/>
                </a:solidFill>
                <a:latin typeface="Americana BT" panose="02020504070506020904" pitchFamily="18" charset="0"/>
              </a:rPr>
              <a:t>PERFECTION</a:t>
            </a:r>
            <a:r>
              <a:rPr lang="en-US" sz="2800" b="1" dirty="0">
                <a:latin typeface="Americana BT" panose="02020504070506020904" pitchFamily="18" charset="0"/>
              </a:rPr>
              <a:t> but </a:t>
            </a:r>
          </a:p>
          <a:p>
            <a:pPr lvl="1" algn="ctr"/>
            <a:r>
              <a:rPr lang="en-US" sz="2800" b="1" dirty="0">
                <a:latin typeface="Americana BT" panose="02020504070506020904" pitchFamily="18" charset="0"/>
              </a:rPr>
              <a:t>DIRECTION</a:t>
            </a:r>
          </a:p>
        </p:txBody>
      </p:sp>
      <p:sp>
        <p:nvSpPr>
          <p:cNvPr id="13" name="Rectangle 12"/>
          <p:cNvSpPr/>
          <p:nvPr userDrawn="1"/>
        </p:nvSpPr>
        <p:spPr>
          <a:xfrm rot="18509520">
            <a:off x="4069887" y="3454245"/>
            <a:ext cx="98777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Guilt</a:t>
            </a:r>
            <a:endParaRPr lang="en-US" sz="54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angle 13"/>
          <p:cNvSpPr/>
          <p:nvPr userDrawn="1"/>
        </p:nvSpPr>
        <p:spPr>
          <a:xfrm rot="19972355">
            <a:off x="4697338" y="2104438"/>
            <a:ext cx="117532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Shame</a:t>
            </a:r>
            <a:endParaRPr lang="en-US" sz="54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Rectangle 14"/>
          <p:cNvSpPr/>
          <p:nvPr userDrawn="1"/>
        </p:nvSpPr>
        <p:spPr>
          <a:xfrm rot="2131002">
            <a:off x="8479573" y="4108116"/>
            <a:ext cx="103425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Shame</a:t>
            </a:r>
            <a:endParaRPr lang="en-US" sz="54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5660921" y="2220620"/>
            <a:ext cx="582485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sz="2400" b="1" dirty="0">
                <a:solidFill>
                  <a:schemeClr val="bg1"/>
                </a:solidFill>
                <a:latin typeface="Aachen BT" panose="02040906030706050204" pitchFamily="18" charset="0"/>
              </a:rPr>
              <a:t>Strive for repentance beyond the behavior level to the heart level.</a:t>
            </a: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5362" y="77657"/>
            <a:ext cx="2825501" cy="1299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126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7" grpId="0" animBg="1"/>
      <p:bldP spid="8" grpId="0"/>
      <p:bldP spid="9" grpId="0"/>
      <p:bldP spid="10" grpId="0"/>
      <p:bldP spid="11" grpId="0" build="p" animBg="1"/>
      <p:bldP spid="12" grpId="0"/>
      <p:bldP spid="13" grpId="0"/>
      <p:bldP spid="14" grpId="0"/>
      <p:bldP spid="15" grpId="0"/>
      <p:bldP spid="16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6487" y="2510026"/>
            <a:ext cx="4319025" cy="1837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0245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038350" y="1122363"/>
            <a:ext cx="9144000" cy="2387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980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9389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3332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8616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Aachen BT</vt:lpstr>
      <vt:lpstr>Academy Engraved LET</vt:lpstr>
      <vt:lpstr>Aegyptus</vt:lpstr>
      <vt:lpstr>Americana BT</vt:lpstr>
      <vt:lpstr>ArabBruD</vt:lpstr>
      <vt:lpstr>Arial</vt:lpstr>
      <vt:lpstr>BalloonDExtBol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 Stephens</dc:creator>
  <cp:lastModifiedBy>Josh Stephens</cp:lastModifiedBy>
  <cp:revision>2</cp:revision>
  <dcterms:created xsi:type="dcterms:W3CDTF">2016-10-31T16:41:51Z</dcterms:created>
  <dcterms:modified xsi:type="dcterms:W3CDTF">2016-10-31T16:42:50Z</dcterms:modified>
</cp:coreProperties>
</file>