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99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300447"/>
            <a:ext cx="1219200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Two Ways to Live - Jeremiah 17:5-10 </a:t>
            </a:r>
            <a:r>
              <a:rPr lang="en-US" sz="24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(ESV)</a:t>
            </a:r>
            <a:endParaRPr lang="en-US" sz="3200" b="0" cap="none" spc="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885222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Calisto MT" panose="02040603050505030304" pitchFamily="18" charset="0"/>
              </a:rPr>
              <a:t>Context:  </a:t>
            </a:r>
            <a:r>
              <a:rPr lang="en-US" sz="3200" u="sng" baseline="0" dirty="0">
                <a:latin typeface="Calisto MT" panose="02040603050505030304" pitchFamily="18" charset="0"/>
              </a:rPr>
              <a:t> </a:t>
            </a:r>
          </a:p>
          <a:p>
            <a:r>
              <a:rPr lang="en-US" sz="3200" dirty="0">
                <a:latin typeface="Calisto MT" panose="02040603050505030304" pitchFamily="18" charset="0"/>
              </a:rPr>
              <a:t>Jeremiah</a:t>
            </a:r>
            <a:r>
              <a:rPr lang="en-US" sz="3200" baseline="0" dirty="0">
                <a:latin typeface="Calisto MT" panose="02040603050505030304" pitchFamily="18" charset="0"/>
              </a:rPr>
              <a:t> reveals that Judah’s Kingdom was filled with a rebellious spirit rooted in trusting man over against trusting God.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2959838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latin typeface="Calisto MT" panose="02040603050505030304" pitchFamily="18" charset="0"/>
              </a:rPr>
              <a:t>The rebellion was so deep seated that Jeremiah described it as having been written with a “pen of iron, with a point of a diamond it is engraved on the tablet of their heart.”  </a:t>
            </a:r>
          </a:p>
          <a:p>
            <a:endParaRPr lang="en-US" sz="3200" dirty="0">
              <a:latin typeface="Calisto MT" panose="020406030505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5021941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latin typeface="Calisto MT" panose="02040603050505030304" pitchFamily="18" charset="0"/>
              </a:rPr>
              <a:t>Judah’s idolatry would have such an impact that it would be remembered by their children who watched them defame the name of the Lord. </a:t>
            </a:r>
          </a:p>
        </p:txBody>
      </p:sp>
    </p:spTree>
    <p:extLst>
      <p:ext uri="{BB962C8B-B14F-4D97-AF65-F5344CB8AC3E}">
        <p14:creationId xmlns:p14="http://schemas.microsoft.com/office/powerpoint/2010/main" val="37859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28" y="0"/>
            <a:ext cx="598607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0" y="300447"/>
            <a:ext cx="1219200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Jeremiah 17:5-8 (cf.</a:t>
            </a:r>
            <a:r>
              <a:rPr lang="en-US" sz="3200" b="0" cap="none" spc="0" baseline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Psalm 1</a:t>
            </a:r>
            <a:r>
              <a:rPr lang="en-US" sz="32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60864" y="1056103"/>
            <a:ext cx="5574272" cy="5262979"/>
          </a:xfrm>
          <a:prstGeom prst="rect">
            <a:avLst/>
          </a:prstGeom>
          <a:solidFill>
            <a:schemeClr val="bg1">
              <a:lumMod val="75000"/>
              <a:lumOff val="2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800" b="0" i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5 </a:t>
            </a: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“Cursed is the man who trusts in man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  and makes flesh his strength,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  whose heart turns away from the Lord.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6 </a:t>
            </a: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is like a shrub in the desert,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  and shall not see any good come.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shall dwell in the parched places of the wilderness,</a:t>
            </a:r>
            <a:b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   in an uninhabited salt land.</a:t>
            </a:r>
          </a:p>
          <a:p>
            <a:pPr algn="ctr" rtl="0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0"/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675550" y="1024677"/>
            <a:ext cx="5364479" cy="5693866"/>
          </a:xfrm>
          <a:prstGeom prst="rect">
            <a:avLst/>
          </a:prstGeom>
          <a:solidFill>
            <a:srgbClr val="00B050">
              <a:alpha val="76000"/>
            </a:srgb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800" i="1" baseline="30000" dirty="0">
                <a:solidFill>
                  <a:schemeClr val="tx1"/>
                </a:solidFill>
              </a:rPr>
              <a:t>7 </a:t>
            </a:r>
            <a:r>
              <a:rPr lang="en-US" sz="2800" i="1" dirty="0">
                <a:solidFill>
                  <a:schemeClr val="tx1"/>
                </a:solidFill>
              </a:rPr>
              <a:t>“Blessed is the man who trusts in the </a:t>
            </a:r>
            <a:r>
              <a:rPr lang="en-US" sz="2800" i="1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sz="2800" i="1" dirty="0">
                <a:solidFill>
                  <a:schemeClr val="tx1"/>
                </a:solidFill>
              </a:rPr>
              <a:t>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    whose trust is the </a:t>
            </a:r>
            <a:r>
              <a:rPr lang="en-US" sz="2800" i="1" cap="small" dirty="0">
                <a:solidFill>
                  <a:schemeClr val="tx1"/>
                </a:solidFill>
                <a:effectLst/>
              </a:rPr>
              <a:t>Lord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baseline="30000" dirty="0">
                <a:solidFill>
                  <a:schemeClr val="tx1"/>
                </a:solidFill>
              </a:rPr>
              <a:t>8 </a:t>
            </a:r>
            <a:r>
              <a:rPr lang="en-US" sz="2800" i="1" dirty="0">
                <a:solidFill>
                  <a:schemeClr val="tx1"/>
                </a:solidFill>
              </a:rPr>
              <a:t>He is like a tree planted by water,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    that sends out its roots by the stream,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and does not fear when heat comes,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    for its leaves remain green,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and is not anxious in the year of drought,</a:t>
            </a:r>
            <a:br>
              <a:rPr lang="en-US" sz="2800" i="1" dirty="0">
                <a:solidFill>
                  <a:schemeClr val="tx1"/>
                </a:solidFill>
              </a:rPr>
            </a:br>
            <a:r>
              <a:rPr lang="en-US" sz="2800" i="1" dirty="0">
                <a:solidFill>
                  <a:schemeClr val="tx1"/>
                </a:solidFill>
              </a:rPr>
              <a:t>    for it does not cease to bear fruit.”</a:t>
            </a:r>
          </a:p>
        </p:txBody>
      </p:sp>
    </p:spTree>
    <p:extLst>
      <p:ext uri="{BB962C8B-B14F-4D97-AF65-F5344CB8AC3E}">
        <p14:creationId xmlns:p14="http://schemas.microsoft.com/office/powerpoint/2010/main" val="38473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29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3" y="0"/>
            <a:ext cx="583909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470468" y="179248"/>
            <a:ext cx="5590903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sto MT" panose="02040603050505030304" pitchFamily="18" charset="0"/>
              </a:rPr>
              <a:t>Trusting God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30628" y="179248"/>
            <a:ext cx="6113419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sto MT" panose="02040603050505030304" pitchFamily="18" charset="0"/>
              </a:rPr>
              <a:t>Trusting Man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30628" y="1199213"/>
            <a:ext cx="6113419" cy="5509200"/>
          </a:xfrm>
          <a:prstGeom prst="rect">
            <a:avLst/>
          </a:prstGeom>
          <a:solidFill>
            <a:schemeClr val="bg1">
              <a:lumMod val="65000"/>
              <a:lumOff val="3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sto MT" panose="02040603050505030304" pitchFamily="18" charset="0"/>
              </a:rPr>
              <a:t>Description</a:t>
            </a:r>
            <a:r>
              <a:rPr lang="en-US" sz="3200" baseline="0" dirty="0">
                <a:latin typeface="Calisto MT" panose="02040603050505030304" pitchFamily="18" charset="0"/>
              </a:rPr>
              <a:t> = Cursed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Reason =  Trusts in Himself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Persistence = Strength in Himself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Result = Spiritual Drought</a:t>
            </a:r>
          </a:p>
          <a:p>
            <a:pPr algn="ctr"/>
            <a:r>
              <a:rPr lang="en-US" sz="3200" u="sng" baseline="0" dirty="0">
                <a:latin typeface="Calisto MT" panose="02040603050505030304" pitchFamily="18" charset="0"/>
              </a:rPr>
              <a:t>- Symbols of Spiritual Drought -</a:t>
            </a:r>
            <a:r>
              <a:rPr lang="en-US" sz="3200" baseline="0" dirty="0">
                <a:latin typeface="Calisto MT" panose="02040603050505030304" pitchFamily="18" charset="0"/>
              </a:rPr>
              <a:t> dried up, barren, unattractive, barely existing, struggling, fearful, anxious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6470468" y="1199213"/>
            <a:ext cx="5577840" cy="5016758"/>
          </a:xfrm>
          <a:prstGeom prst="rect">
            <a:avLst/>
          </a:prstGeom>
          <a:solidFill>
            <a:srgbClr val="00B050">
              <a:alpha val="7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sto MT" panose="02040603050505030304" pitchFamily="18" charset="0"/>
              </a:rPr>
              <a:t>Description</a:t>
            </a:r>
            <a:r>
              <a:rPr lang="en-US" sz="3200" baseline="0" dirty="0">
                <a:latin typeface="Calisto MT" panose="02040603050505030304" pitchFamily="18" charset="0"/>
              </a:rPr>
              <a:t> = Blessed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Reason =  Trusts in God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Persistence = Strength in God</a:t>
            </a:r>
          </a:p>
          <a:p>
            <a:endParaRPr lang="en-US" sz="3200" baseline="0" dirty="0">
              <a:latin typeface="Calisto MT" panose="02040603050505030304" pitchFamily="18" charset="0"/>
            </a:endParaRPr>
          </a:p>
          <a:p>
            <a:r>
              <a:rPr lang="en-US" sz="3200" baseline="0" dirty="0">
                <a:latin typeface="Calisto MT" panose="02040603050505030304" pitchFamily="18" charset="0"/>
              </a:rPr>
              <a:t>Result = Spiritual Abundance</a:t>
            </a:r>
          </a:p>
          <a:p>
            <a:pPr algn="ctr"/>
            <a:r>
              <a:rPr lang="en-US" sz="3200" u="sng" baseline="0" dirty="0">
                <a:latin typeface="Calisto MT" panose="02040603050505030304" pitchFamily="18" charset="0"/>
              </a:rPr>
              <a:t>- Symbols of Abundance-</a:t>
            </a:r>
            <a:endParaRPr lang="en-US" sz="3200" baseline="0" dirty="0">
              <a:latin typeface="Calisto MT" panose="02040603050505030304" pitchFamily="18" charset="0"/>
            </a:endParaRPr>
          </a:p>
          <a:p>
            <a:pPr algn="ctr"/>
            <a:r>
              <a:rPr lang="en-US" sz="3200" dirty="0">
                <a:latin typeface="Calisto MT" panose="02040603050505030304" pitchFamily="18" charset="0"/>
              </a:rPr>
              <a:t>thriving, nourished, fruitful, attractive, no fear, no worry</a:t>
            </a:r>
          </a:p>
        </p:txBody>
      </p:sp>
    </p:spTree>
    <p:extLst>
      <p:ext uri="{BB962C8B-B14F-4D97-AF65-F5344CB8AC3E}">
        <p14:creationId xmlns:p14="http://schemas.microsoft.com/office/powerpoint/2010/main" val="2470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290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3" y="0"/>
            <a:ext cx="583909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474821" y="656301"/>
            <a:ext cx="5590903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sto MT" panose="02040603050505030304" pitchFamily="18" charset="0"/>
              </a:rPr>
              <a:t>Trusting God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9" name="TextBox 38"/>
          <p:cNvSpPr txBox="1"/>
          <p:nvPr userDrawn="1"/>
        </p:nvSpPr>
        <p:spPr>
          <a:xfrm>
            <a:off x="180701" y="656302"/>
            <a:ext cx="6113419" cy="76944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sto MT" panose="02040603050505030304" pitchFamily="18" charset="0"/>
              </a:rPr>
              <a:t>Trusting Man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71527"/>
            <a:ext cx="1219200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Jeremiah 17:9-10 </a:t>
            </a:r>
            <a:r>
              <a:rPr lang="en-US" sz="2400" b="0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(ESV)</a:t>
            </a:r>
            <a:endParaRPr lang="en-US" sz="3200" b="0" cap="none" spc="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19462" y="1843789"/>
            <a:ext cx="10553076" cy="4401205"/>
          </a:xfrm>
          <a:prstGeom prst="rect">
            <a:avLst/>
          </a:prstGeom>
          <a:solidFill>
            <a:schemeClr val="bg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/>
              <a:t>9 </a:t>
            </a:r>
            <a:r>
              <a:rPr lang="en-US" sz="4000" i="1" dirty="0"/>
              <a:t>The heart is deceitful above all things,</a:t>
            </a:r>
            <a:br>
              <a:rPr lang="en-US" sz="4000" i="1" dirty="0"/>
            </a:br>
            <a:r>
              <a:rPr lang="en-US" sz="4000" i="1" dirty="0"/>
              <a:t>    and desperately sick;</a:t>
            </a:r>
            <a:br>
              <a:rPr lang="en-US" sz="4000" i="1" dirty="0"/>
            </a:br>
            <a:r>
              <a:rPr lang="en-US" sz="4000" i="1" dirty="0"/>
              <a:t>    who can understand it?</a:t>
            </a:r>
            <a:br>
              <a:rPr lang="en-US" sz="4000" i="1" dirty="0"/>
            </a:br>
            <a:r>
              <a:rPr lang="en-US" sz="4000" i="1" baseline="30000" dirty="0"/>
              <a:t>10 </a:t>
            </a:r>
            <a:r>
              <a:rPr lang="en-US" sz="4000" i="1" dirty="0"/>
              <a:t>“I the </a:t>
            </a:r>
            <a:r>
              <a:rPr lang="en-US" sz="4000" i="1" cap="small" dirty="0">
                <a:effectLst/>
              </a:rPr>
              <a:t>Lord</a:t>
            </a:r>
            <a:r>
              <a:rPr lang="en-US" sz="4000" i="1" dirty="0"/>
              <a:t> search the heart</a:t>
            </a:r>
            <a:br>
              <a:rPr lang="en-US" sz="4000" i="1" dirty="0"/>
            </a:br>
            <a:r>
              <a:rPr lang="en-US" sz="4000" i="1" dirty="0"/>
              <a:t>    and test the mind,</a:t>
            </a:r>
            <a:br>
              <a:rPr lang="en-US" sz="4000" i="1" dirty="0"/>
            </a:br>
            <a:r>
              <a:rPr lang="en-US" sz="4000" i="1" dirty="0"/>
              <a:t>to give every man according to his ways,</a:t>
            </a:r>
            <a:br>
              <a:rPr lang="en-US" sz="4000" i="1" dirty="0"/>
            </a:br>
            <a:r>
              <a:rPr lang="en-US" sz="4000" i="1" dirty="0"/>
              <a:t>    according to the fruit of his deeds.”</a:t>
            </a:r>
          </a:p>
        </p:txBody>
      </p:sp>
    </p:spTree>
    <p:extLst>
      <p:ext uri="{BB962C8B-B14F-4D97-AF65-F5344CB8AC3E}">
        <p14:creationId xmlns:p14="http://schemas.microsoft.com/office/powerpoint/2010/main" val="39305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6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5" r:id="rId3"/>
    <p:sldLayoutId id="2147483649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51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1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2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55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Calisto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23</cp:revision>
  <dcterms:created xsi:type="dcterms:W3CDTF">2016-10-28T14:17:23Z</dcterms:created>
  <dcterms:modified xsi:type="dcterms:W3CDTF">2017-02-15T06:44:54Z</dcterms:modified>
</cp:coreProperties>
</file>