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5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2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06" y="505697"/>
            <a:ext cx="7645260" cy="579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22258" y="109329"/>
            <a:ext cx="4163895" cy="65892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Having unrepentant sin is like constantly hauling around sinful baggage everywhere you go.  Over time the unrepentant junk piles up and impedes growth and weighs a person down.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Christians have the opportunity to discard the sinful baggage in order to fill their life with godly elements.  (1 John 1:9)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u="sng" dirty="0">
                <a:solidFill>
                  <a:schemeClr val="tx1"/>
                </a:solidFill>
              </a:rPr>
              <a:t>Genuine Christians growth can only happen when Genuine Repentance occurs. </a:t>
            </a:r>
          </a:p>
          <a:p>
            <a:r>
              <a:rPr lang="en-US" sz="2800" u="sng" dirty="0">
                <a:solidFill>
                  <a:schemeClr val="tx1"/>
                </a:solidFill>
              </a:rPr>
              <a:t>(2 Corinthians 7:10)</a:t>
            </a:r>
          </a:p>
        </p:txBody>
      </p:sp>
    </p:spTree>
    <p:extLst>
      <p:ext uri="{BB962C8B-B14F-4D97-AF65-F5344CB8AC3E}">
        <p14:creationId xmlns:p14="http://schemas.microsoft.com/office/powerpoint/2010/main" val="32618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4029" y="2489688"/>
            <a:ext cx="7765888" cy="436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 userDrawn="1"/>
        </p:nvSpPr>
        <p:spPr>
          <a:xfrm>
            <a:off x="514350" y="209550"/>
            <a:ext cx="1131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bg1"/>
                </a:solidFill>
                <a:latin typeface="ArabBruD" pitchFamily="2" charset="0"/>
              </a:rPr>
              <a:t>Repentance is Critical to the process of Change!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0" y="1085850"/>
            <a:ext cx="10877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The Church at Ephesus was called to repent and change, or face damaging consequences.  </a:t>
            </a:r>
          </a:p>
        </p:txBody>
      </p:sp>
    </p:spTree>
    <p:extLst>
      <p:ext uri="{BB962C8B-B14F-4D97-AF65-F5344CB8AC3E}">
        <p14:creationId xmlns:p14="http://schemas.microsoft.com/office/powerpoint/2010/main" val="6077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2" y="2656990"/>
            <a:ext cx="3935438" cy="393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1213045" y="3814939"/>
            <a:ext cx="4881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lloonDExtBol" pitchFamily="2" charset="0"/>
              </a:rPr>
              <a:t>YOU-MUST-TURN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42900" y="28575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ArabBruD" pitchFamily="2" charset="0"/>
              </a:rPr>
              <a:t>What does it mean to REPENT?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19150" y="1314450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>
                <a:solidFill>
                  <a:schemeClr val="bg1"/>
                </a:solidFill>
                <a:latin typeface="Balloon Bd BT" panose="03060702020302060201" pitchFamily="66" charset="0"/>
              </a:rPr>
              <a:t>It means that you must turn from your sin by asking forgiveness from God and then heading in a direction that glorifies God.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93076" y="1054442"/>
            <a:ext cx="116621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abBruD" pitchFamily="2" charset="0"/>
              </a:rPr>
              <a:t>Question: Is your repentance worldly or godly?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914084" y="2990850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alloonDExtBol" pitchFamily="2" charset="0"/>
              </a:rPr>
              <a:t>2 Corinthians 7:10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ular Arrow 1"/>
          <p:cNvSpPr/>
          <p:nvPr userDrawn="1"/>
        </p:nvSpPr>
        <p:spPr>
          <a:xfrm rot="6146300">
            <a:off x="3006644" y="768816"/>
            <a:ext cx="4536144" cy="6510274"/>
          </a:xfrm>
          <a:prstGeom prst="circularArrow">
            <a:avLst>
              <a:gd name="adj1" fmla="val 12500"/>
              <a:gd name="adj2" fmla="val 1085976"/>
              <a:gd name="adj3" fmla="val 20457681"/>
              <a:gd name="adj4" fmla="val 5914373"/>
              <a:gd name="adj5" fmla="val 12500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http://www.clker.com/cliparts/e/5/d/9/1194984539216837021man02.svg.h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63" y="1974605"/>
            <a:ext cx="1571092" cy="31317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0118808" y="0"/>
            <a:ext cx="2091733" cy="110799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God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066332" y="5842337"/>
            <a:ext cx="1941557" cy="1015663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Others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66336" y="5303212"/>
            <a:ext cx="358623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Blame-Shifting</a:t>
            </a:r>
          </a:p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Covering/Hiding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rot="20816271">
            <a:off x="6127031" y="5221985"/>
            <a:ext cx="1457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Shame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 rot="21309406">
            <a:off x="3471170" y="2077492"/>
            <a:ext cx="80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 rot="976469">
            <a:off x="5201568" y="2077492"/>
            <a:ext cx="11833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Guilt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0473" y="53862"/>
            <a:ext cx="9135669" cy="163121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b="1" u="sng" dirty="0">
                <a:latin typeface="Americana BT" panose="02020504070506020904" pitchFamily="18" charset="0"/>
              </a:rPr>
              <a:t>Worldly Sorrow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mericana BT" panose="02020504070506020904" pitchFamily="18" charset="0"/>
              </a:rPr>
              <a:t>Person who waters down their sin – </a:t>
            </a:r>
            <a:r>
              <a:rPr lang="en-US" sz="2000" dirty="0">
                <a:latin typeface="Aegyptus" panose="020405020508060A0203" pitchFamily="18" charset="0"/>
                <a:ea typeface="Aegyptus" panose="020405020508060A0203" pitchFamily="18" charset="0"/>
              </a:rPr>
              <a:t>“No Big Deal”- Quick “I’m Sorry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mericana BT" panose="02020504070506020904" pitchFamily="18" charset="0"/>
              </a:rPr>
              <a:t>Person who wallows in their sin – </a:t>
            </a:r>
            <a:r>
              <a:rPr lang="en-US" sz="2000" dirty="0">
                <a:latin typeface="Aegyptus" panose="020405020508060A0203" pitchFamily="18" charset="0"/>
                <a:ea typeface="Aegyptus" panose="020405020508060A0203" pitchFamily="18" charset="0"/>
              </a:rPr>
              <a:t>Depressed, Self-loathing, “I Can’t Believe I did that!”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mericana BT" panose="02020504070506020904" pitchFamily="18" charset="0"/>
              </a:rPr>
              <a:t>Person who works to get rid of it – </a:t>
            </a:r>
            <a:r>
              <a:rPr lang="en-US" sz="2000" dirty="0">
                <a:latin typeface="Aegyptus" panose="020405020508060A0203" pitchFamily="18" charset="0"/>
                <a:ea typeface="Aegyptus" panose="020405020508060A0203" pitchFamily="18" charset="0"/>
              </a:rPr>
              <a:t>Penance, legalism, and self-effort</a:t>
            </a:r>
            <a:endParaRPr lang="en-US" sz="2000" dirty="0">
              <a:latin typeface="Americana BT" panose="02020504070506020904" pitchFamily="18" charset="0"/>
            </a:endParaRPr>
          </a:p>
        </p:txBody>
      </p:sp>
      <p:sp>
        <p:nvSpPr>
          <p:cNvPr id="11" name="Up-Down Arrow 10"/>
          <p:cNvSpPr/>
          <p:nvPr userDrawn="1"/>
        </p:nvSpPr>
        <p:spPr>
          <a:xfrm>
            <a:off x="10937405" y="1238102"/>
            <a:ext cx="454537" cy="4307048"/>
          </a:xfrm>
          <a:prstGeom prst="upDownArrow">
            <a:avLst/>
          </a:prstGeom>
          <a:solidFill>
            <a:srgbClr val="FFE66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440613" y="2560629"/>
            <a:ext cx="2859195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>
                <a:solidFill>
                  <a:schemeClr val="bg1"/>
                </a:solidFill>
                <a:latin typeface="Aachen BT" panose="02040906030706050204" pitchFamily="18" charset="0"/>
              </a:rPr>
              <a:t>Distanced</a:t>
            </a:r>
            <a:r>
              <a:rPr lang="en-US" sz="2400" b="1" dirty="0">
                <a:latin typeface="Aachen BT" panose="02040906030706050204" pitchFamily="18" charset="0"/>
              </a:rPr>
              <a:t> </a:t>
            </a:r>
          </a:p>
          <a:p>
            <a:pPr lvl="1" algn="ctr"/>
            <a:r>
              <a:rPr lang="en-US" sz="2400" b="1" dirty="0">
                <a:solidFill>
                  <a:schemeClr val="bg1"/>
                </a:solidFill>
                <a:latin typeface="Aachen BT" panose="02040906030706050204" pitchFamily="18" charset="0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21786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build="p" animBg="1"/>
      <p:bldP spid="11" grpId="0" animBg="1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011277" y="5399649"/>
            <a:ext cx="1941557" cy="1015663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Others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229422" y="642647"/>
            <a:ext cx="1587293" cy="13234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God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4" name="Circular Arrow 3"/>
          <p:cNvSpPr/>
          <p:nvPr userDrawn="1"/>
        </p:nvSpPr>
        <p:spPr>
          <a:xfrm rot="14731479">
            <a:off x="4316086" y="125590"/>
            <a:ext cx="5953115" cy="7172257"/>
          </a:xfrm>
          <a:prstGeom prst="circularArrow">
            <a:avLst>
              <a:gd name="adj1" fmla="val 12500"/>
              <a:gd name="adj2" fmla="val 1085976"/>
              <a:gd name="adj3" fmla="val 20457681"/>
              <a:gd name="adj4" fmla="val 14459853"/>
              <a:gd name="adj5" fmla="val 12500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 userDrawn="1"/>
        </p:nvSpPr>
        <p:spPr>
          <a:xfrm rot="492986">
            <a:off x="5262664" y="3021015"/>
            <a:ext cx="4565605" cy="4582803"/>
          </a:xfrm>
          <a:prstGeom prst="circularArrow">
            <a:avLst>
              <a:gd name="adj1" fmla="val 12500"/>
              <a:gd name="adj2" fmla="val 1085976"/>
              <a:gd name="adj3" fmla="val 20457681"/>
              <a:gd name="adj4" fmla="val 14128361"/>
              <a:gd name="adj5" fmla="val 12500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http://www.clker.com/cliparts/e/5/d/9/1194984539216837021man02.svg.h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51" y="3208281"/>
            <a:ext cx="1729021" cy="31317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22632" y="5312417"/>
            <a:ext cx="318252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Reject</a:t>
            </a:r>
          </a:p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Blame-Shifting,</a:t>
            </a:r>
          </a:p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ademy Engraved LET" pitchFamily="2" charset="0"/>
              </a:rPr>
              <a:t>Covering, Hiding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915314" y="3331391"/>
            <a:ext cx="5581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 rot="818939">
            <a:off x="4645586" y="5058484"/>
            <a:ext cx="7441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 rot="1373915">
            <a:off x="7745425" y="3529128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Guilt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632" y="57871"/>
            <a:ext cx="4441141" cy="193899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b="1" u="sng" dirty="0">
                <a:latin typeface="Americana BT" panose="02020504070506020904" pitchFamily="18" charset="0"/>
              </a:rPr>
              <a:t>Godly Sorrow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mericana BT" panose="02020504070506020904" pitchFamily="18" charset="0"/>
              </a:rPr>
              <a:t>Self-Examination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mericana BT" panose="02020504070506020904" pitchFamily="18" charset="0"/>
              </a:rPr>
              <a:t>Full admittance of sin/failure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mericana BT" panose="02020504070506020904" pitchFamily="18" charset="0"/>
              </a:rPr>
              <a:t>The realization and acceptance of forgiveness and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mericana BT" panose="02020504070506020904" pitchFamily="18" charset="0"/>
              </a:rPr>
              <a:t>Real Change!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360600" y="2377284"/>
            <a:ext cx="4562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800" b="1" dirty="0">
                <a:latin typeface="Americana BT" panose="02020504070506020904" pitchFamily="18" charset="0"/>
              </a:rPr>
              <a:t>Not </a:t>
            </a:r>
            <a:r>
              <a:rPr lang="en-US" sz="2800" b="1" dirty="0">
                <a:solidFill>
                  <a:schemeClr val="bg1"/>
                </a:solidFill>
                <a:latin typeface="Americana BT" panose="02020504070506020904" pitchFamily="18" charset="0"/>
              </a:rPr>
              <a:t>PERFECTION</a:t>
            </a:r>
            <a:r>
              <a:rPr lang="en-US" sz="2800" b="1" dirty="0">
                <a:latin typeface="Americana BT" panose="02020504070506020904" pitchFamily="18" charset="0"/>
              </a:rPr>
              <a:t> but </a:t>
            </a:r>
          </a:p>
          <a:p>
            <a:pPr lvl="1" algn="ctr"/>
            <a:r>
              <a:rPr lang="en-US" sz="2800" b="1" dirty="0">
                <a:latin typeface="Americana BT" panose="02020504070506020904" pitchFamily="18" charset="0"/>
              </a:rPr>
              <a:t>DIRECTION</a:t>
            </a:r>
          </a:p>
        </p:txBody>
      </p:sp>
      <p:sp>
        <p:nvSpPr>
          <p:cNvPr id="13" name="Rectangle 12"/>
          <p:cNvSpPr/>
          <p:nvPr userDrawn="1"/>
        </p:nvSpPr>
        <p:spPr>
          <a:xfrm rot="18509520">
            <a:off x="4069887" y="3454245"/>
            <a:ext cx="987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Guilt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9972355">
            <a:off x="4697338" y="2104438"/>
            <a:ext cx="1175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Shame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131002">
            <a:off x="8479573" y="4108116"/>
            <a:ext cx="1034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Shame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660921" y="2220620"/>
            <a:ext cx="582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>
                <a:solidFill>
                  <a:schemeClr val="bg1"/>
                </a:solidFill>
                <a:latin typeface="Aachen BT" panose="02040906030706050204" pitchFamily="18" charset="0"/>
              </a:rPr>
              <a:t>Strive for repentance beyond the behavior level to the heart level.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62" y="77657"/>
            <a:ext cx="2825501" cy="12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/>
      <p:bldP spid="9" grpId="0"/>
      <p:bldP spid="10" grpId="0"/>
      <p:bldP spid="11" grpId="0" build="p" animBg="1"/>
      <p:bldP spid="12" grpId="0"/>
      <p:bldP spid="13" grpId="0"/>
      <p:bldP spid="14" grpId="0"/>
      <p:bldP spid="15" grpId="0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51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71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9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91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0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86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27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97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Aachen BT</vt:lpstr>
      <vt:lpstr>Academy Engraved LET</vt:lpstr>
      <vt:lpstr>Aegyptus</vt:lpstr>
      <vt:lpstr>Americana BT</vt:lpstr>
      <vt:lpstr>ArabBruD</vt:lpstr>
      <vt:lpstr>Arial</vt:lpstr>
      <vt:lpstr>Arial Black</vt:lpstr>
      <vt:lpstr>Balloon Bd BT</vt:lpstr>
      <vt:lpstr>BalloonDExtBol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Stephens</dc:creator>
  <cp:lastModifiedBy>Josh Stephens</cp:lastModifiedBy>
  <cp:revision>7</cp:revision>
  <dcterms:created xsi:type="dcterms:W3CDTF">2016-10-31T16:20:53Z</dcterms:created>
  <dcterms:modified xsi:type="dcterms:W3CDTF">2016-10-31T16:33:13Z</dcterms:modified>
</cp:coreProperties>
</file>