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Lst>
  <p:sldIdLst>
    <p:sldId id="257" r:id="rId2"/>
    <p:sldId id="256" r:id="rId3"/>
    <p:sldId id="258" r:id="rId4"/>
    <p:sldId id="259" r:id="rId5"/>
    <p:sldId id="260" r:id="rId6"/>
    <p:sldId id="261" r:id="rId7"/>
    <p:sldId id="262" r:id="rId8"/>
    <p:sldId id="263"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61" autoAdjust="0"/>
    <p:restoredTop sz="94660"/>
  </p:normalViewPr>
  <p:slideViewPr>
    <p:cSldViewPr snapToGrid="0">
      <p:cViewPr varScale="1">
        <p:scale>
          <a:sx n="72" d="100"/>
          <a:sy n="72" d="100"/>
        </p:scale>
        <p:origin x="45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5.jpe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0.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823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93223" y="404948"/>
            <a:ext cx="9431383" cy="4506686"/>
          </a:xfrm>
          <a:prstGeom prst="rect">
            <a:avLst/>
          </a:prstGeom>
          <a:ln>
            <a:noFill/>
          </a:ln>
          <a:effectLst>
            <a:softEdge rad="112500"/>
          </a:effectLst>
        </p:spPr>
      </p:pic>
      <p:sp>
        <p:nvSpPr>
          <p:cNvPr id="3" name="TextBox 2"/>
          <p:cNvSpPr txBox="1"/>
          <p:nvPr userDrawn="1"/>
        </p:nvSpPr>
        <p:spPr>
          <a:xfrm>
            <a:off x="2501537" y="3500845"/>
            <a:ext cx="7014753" cy="1077218"/>
          </a:xfrm>
          <a:prstGeom prst="rect">
            <a:avLst/>
          </a:prstGeom>
          <a:noFill/>
        </p:spPr>
        <p:txBody>
          <a:bodyPr wrap="square" rtlCol="0">
            <a:spAutoFit/>
          </a:bodyPr>
          <a:lstStyle/>
          <a:p>
            <a:pPr algn="ctr"/>
            <a:r>
              <a:rPr lang="en-US" sz="3200" dirty="0">
                <a:solidFill>
                  <a:schemeClr val="bg1"/>
                </a:solidFill>
              </a:rPr>
              <a:t>“Parable of the Unforgiving</a:t>
            </a:r>
            <a:r>
              <a:rPr lang="en-US" sz="3200" baseline="0" dirty="0">
                <a:solidFill>
                  <a:schemeClr val="bg1"/>
                </a:solidFill>
              </a:rPr>
              <a:t> Servant”</a:t>
            </a:r>
            <a:endParaRPr lang="en-US" sz="3200" dirty="0">
              <a:solidFill>
                <a:schemeClr val="bg1"/>
              </a:solidFill>
            </a:endParaRPr>
          </a:p>
          <a:p>
            <a:pPr algn="ctr"/>
            <a:r>
              <a:rPr lang="en-US" sz="3200" dirty="0">
                <a:solidFill>
                  <a:schemeClr val="bg1"/>
                </a:solidFill>
              </a:rPr>
              <a:t>Matthew 18:21-34</a:t>
            </a:r>
          </a:p>
        </p:txBody>
      </p:sp>
    </p:spTree>
    <p:extLst>
      <p:ext uri="{BB962C8B-B14F-4D97-AF65-F5344CB8AC3E}">
        <p14:creationId xmlns:p14="http://schemas.microsoft.com/office/powerpoint/2010/main" val="4210802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2" name="TextBox 1"/>
          <p:cNvSpPr txBox="1"/>
          <p:nvPr userDrawn="1"/>
        </p:nvSpPr>
        <p:spPr>
          <a:xfrm>
            <a:off x="531508" y="3330814"/>
            <a:ext cx="11834949" cy="2010807"/>
          </a:xfrm>
          <a:prstGeom prst="rect">
            <a:avLst/>
          </a:prstGeom>
          <a:noFill/>
        </p:spPr>
        <p:txBody>
          <a:bodyPr wrap="square" rtlCol="0">
            <a:spAutoFit/>
          </a:bodyPr>
          <a:lstStyle/>
          <a:p>
            <a:pPr rtl="0"/>
            <a:r>
              <a:rPr lang="en-US" sz="3200" b="0" u="none" kern="1200" dirty="0">
                <a:solidFill>
                  <a:schemeClr val="tx1"/>
                </a:solidFill>
                <a:latin typeface="Times New Roman" panose="02020603050405020304" pitchFamily="18" charset="0"/>
                <a:ea typeface="+mn-ea"/>
                <a:cs typeface="Times New Roman" panose="02020603050405020304" pitchFamily="18" charset="0"/>
              </a:rPr>
              <a:t>Matthew 18:21-34</a:t>
            </a:r>
          </a:p>
          <a:p>
            <a:pPr rtl="0"/>
            <a:r>
              <a:rPr lang="en-US" sz="3200" b="1" kern="1200" baseline="30000" dirty="0">
                <a:solidFill>
                  <a:schemeClr val="tx1"/>
                </a:solidFill>
                <a:latin typeface="Times New Roman" panose="02020603050405020304" pitchFamily="18" charset="0"/>
                <a:ea typeface="+mn-ea"/>
                <a:cs typeface="Times New Roman" panose="02020603050405020304" pitchFamily="18" charset="0"/>
              </a:rPr>
              <a:t>21 Then Peter came up and said to him, </a:t>
            </a:r>
            <a:r>
              <a:rPr lang="en-US" sz="4000" b="1" u="sng" kern="1200" baseline="30000" dirty="0">
                <a:solidFill>
                  <a:schemeClr val="tx1"/>
                </a:solidFill>
                <a:latin typeface="Times New Roman" panose="02020603050405020304" pitchFamily="18" charset="0"/>
                <a:ea typeface="+mn-ea"/>
                <a:cs typeface="Times New Roman" panose="02020603050405020304" pitchFamily="18" charset="0"/>
              </a:rPr>
              <a:t>“Lord, how often will my brother sin against me, and I forgive him? </a:t>
            </a:r>
            <a:r>
              <a:rPr lang="en-US" sz="3200" b="1" kern="1200" baseline="30000" dirty="0">
                <a:solidFill>
                  <a:schemeClr val="tx1"/>
                </a:solidFill>
                <a:latin typeface="Times New Roman" panose="02020603050405020304" pitchFamily="18" charset="0"/>
                <a:ea typeface="+mn-ea"/>
                <a:cs typeface="Times New Roman" panose="02020603050405020304" pitchFamily="18" charset="0"/>
              </a:rPr>
              <a:t>As many as seven times?” 22 Jesus said to him, “I do not say to you seven times, but seventy-seven times. </a:t>
            </a:r>
          </a:p>
          <a:p>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35045" y="629799"/>
            <a:ext cx="5050239" cy="2413203"/>
          </a:xfrm>
          <a:prstGeom prst="rect">
            <a:avLst/>
          </a:prstGeom>
          <a:ln>
            <a:noFill/>
          </a:ln>
          <a:effectLst>
            <a:softEdge rad="112500"/>
          </a:effectLst>
        </p:spPr>
      </p:pic>
      <p:sp>
        <p:nvSpPr>
          <p:cNvPr id="6" name="TextBox 5"/>
          <p:cNvSpPr txBox="1"/>
          <p:nvPr userDrawn="1"/>
        </p:nvSpPr>
        <p:spPr>
          <a:xfrm>
            <a:off x="531508" y="1420901"/>
            <a:ext cx="5006715" cy="830997"/>
          </a:xfrm>
          <a:prstGeom prst="rect">
            <a:avLst/>
          </a:prstGeom>
          <a:noFill/>
        </p:spPr>
        <p:txBody>
          <a:bodyPr wrap="square" rtlCol="0">
            <a:spAutoFit/>
          </a:bodyPr>
          <a:lstStyle/>
          <a:p>
            <a:pPr algn="ctr"/>
            <a:r>
              <a:rPr lang="en-US" sz="4800" dirty="0">
                <a:latin typeface="Times New Roman" panose="02020603050405020304" pitchFamily="18" charset="0"/>
                <a:cs typeface="Times New Roman" panose="02020603050405020304" pitchFamily="18" charset="0"/>
              </a:rPr>
              <a:t>The Question:</a:t>
            </a:r>
          </a:p>
        </p:txBody>
      </p:sp>
    </p:spTree>
    <p:extLst>
      <p:ext uri="{BB962C8B-B14F-4D97-AF65-F5344CB8AC3E}">
        <p14:creationId xmlns:p14="http://schemas.microsoft.com/office/powerpoint/2010/main" val="2257540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4909" y="3958356"/>
            <a:ext cx="3344092" cy="2738816"/>
          </a:xfrm>
          <a:prstGeom prst="rect">
            <a:avLst/>
          </a:prstGeom>
          <a:ln>
            <a:noFill/>
          </a:ln>
          <a:effectLst>
            <a:softEdge rad="112500"/>
          </a:effectLst>
        </p:spPr>
      </p:pic>
      <p:sp>
        <p:nvSpPr>
          <p:cNvPr id="3" name="TextBox 2"/>
          <p:cNvSpPr txBox="1"/>
          <p:nvPr userDrawn="1"/>
        </p:nvSpPr>
        <p:spPr>
          <a:xfrm>
            <a:off x="644577" y="188825"/>
            <a:ext cx="10933611" cy="584775"/>
          </a:xfrm>
          <a:prstGeom prst="rect">
            <a:avLst/>
          </a:prstGeom>
          <a:noFill/>
        </p:spPr>
        <p:txBody>
          <a:bodyPr wrap="square" rtlCol="0">
            <a:spAutoFit/>
          </a:bodyPr>
          <a:lstStyle/>
          <a:p>
            <a:pPr algn="ctr"/>
            <a:r>
              <a:rPr lang="en-US" sz="3200" u="sng" baseline="0" dirty="0"/>
              <a:t>“The Example”</a:t>
            </a:r>
            <a:endParaRPr lang="en-US" sz="3200" u="sng"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2880" y="846033"/>
            <a:ext cx="3428151" cy="2165705"/>
          </a:xfrm>
          <a:prstGeom prst="rect">
            <a:avLst/>
          </a:prstGeom>
          <a:ln>
            <a:noFill/>
          </a:ln>
          <a:effectLst>
            <a:softEdge rad="112500"/>
          </a:effectLst>
        </p:spPr>
      </p:pic>
      <p:sp>
        <p:nvSpPr>
          <p:cNvPr id="6" name="Rectangle 5"/>
          <p:cNvSpPr/>
          <p:nvPr userDrawn="1"/>
        </p:nvSpPr>
        <p:spPr>
          <a:xfrm>
            <a:off x="3989853" y="1884851"/>
            <a:ext cx="7354389" cy="913070"/>
          </a:xfrm>
          <a:prstGeom prst="rect">
            <a:avLst/>
          </a:prstGeom>
        </p:spPr>
        <p:txBody>
          <a:bodyPr wrap="square">
            <a:spAutoFit/>
          </a:bodyPr>
          <a:lstStyle/>
          <a:p>
            <a:r>
              <a:rPr lang="en-US" sz="3200" b="1" kern="1200" baseline="30000" dirty="0">
                <a:solidFill>
                  <a:schemeClr val="tx1"/>
                </a:solidFill>
                <a:latin typeface="Times New Roman" panose="02020603050405020304" pitchFamily="18" charset="0"/>
                <a:ea typeface="+mn-ea"/>
                <a:cs typeface="Times New Roman" panose="02020603050405020304" pitchFamily="18" charset="0"/>
              </a:rPr>
              <a:t>Therefore the kingdom of heaven may be compared to a king who wished to settle accounts with his servants. (vs.23)</a:t>
            </a:r>
            <a:endParaRPr lang="en-US" sz="3200" dirty="0"/>
          </a:p>
        </p:txBody>
      </p:sp>
      <p:sp>
        <p:nvSpPr>
          <p:cNvPr id="9" name="TextBox 8"/>
          <p:cNvSpPr txBox="1"/>
          <p:nvPr userDrawn="1"/>
        </p:nvSpPr>
        <p:spPr>
          <a:xfrm>
            <a:off x="5606805" y="954521"/>
            <a:ext cx="3187337" cy="584775"/>
          </a:xfrm>
          <a:prstGeom prst="rect">
            <a:avLst/>
          </a:prstGeom>
          <a:solidFill>
            <a:schemeClr val="accent5">
              <a:lumMod val="50000"/>
            </a:schemeClr>
          </a:solidFill>
          <a:scene3d>
            <a:camera prst="orthographicFront"/>
            <a:lightRig rig="threePt" dir="t"/>
          </a:scene3d>
          <a:sp3d>
            <a:bevelT prst="relaxedInset"/>
          </a:sp3d>
        </p:spPr>
        <p:txBody>
          <a:bodyPr wrap="square" rtlCol="0">
            <a:spAutoFit/>
          </a:bodyPr>
          <a:lstStyle/>
          <a:p>
            <a:pPr algn="ctr"/>
            <a:r>
              <a:rPr lang="en-US" sz="3200" dirty="0"/>
              <a:t>The Predicament:</a:t>
            </a:r>
          </a:p>
        </p:txBody>
      </p:sp>
      <p:sp>
        <p:nvSpPr>
          <p:cNvPr id="10" name="TextBox 9"/>
          <p:cNvSpPr txBox="1"/>
          <p:nvPr userDrawn="1"/>
        </p:nvSpPr>
        <p:spPr>
          <a:xfrm>
            <a:off x="5606805" y="3130032"/>
            <a:ext cx="3187337" cy="584775"/>
          </a:xfrm>
          <a:prstGeom prst="rect">
            <a:avLst/>
          </a:prstGeom>
          <a:solidFill>
            <a:schemeClr val="accent5">
              <a:lumMod val="50000"/>
            </a:schemeClr>
          </a:solidFill>
          <a:scene3d>
            <a:camera prst="orthographicFront"/>
            <a:lightRig rig="threePt" dir="t"/>
          </a:scene3d>
          <a:sp3d>
            <a:bevelT prst="relaxedInset"/>
          </a:sp3d>
        </p:spPr>
        <p:txBody>
          <a:bodyPr wrap="square" rtlCol="0">
            <a:spAutoFit/>
          </a:bodyPr>
          <a:lstStyle/>
          <a:p>
            <a:pPr algn="ctr"/>
            <a:r>
              <a:rPr lang="en-US" sz="3200" dirty="0"/>
              <a:t>The Problem :</a:t>
            </a:r>
          </a:p>
        </p:txBody>
      </p:sp>
      <p:sp>
        <p:nvSpPr>
          <p:cNvPr id="11" name="TextBox 10"/>
          <p:cNvSpPr txBox="1"/>
          <p:nvPr userDrawn="1"/>
        </p:nvSpPr>
        <p:spPr>
          <a:xfrm>
            <a:off x="3843321" y="3958356"/>
            <a:ext cx="8268788" cy="2882840"/>
          </a:xfrm>
          <a:prstGeom prst="rect">
            <a:avLst/>
          </a:prstGeom>
          <a:noFill/>
        </p:spPr>
        <p:txBody>
          <a:bodyPr wrap="square" rtlCol="0">
            <a:spAutoFit/>
          </a:bodyPr>
          <a:lstStyle/>
          <a:p>
            <a:r>
              <a:rPr lang="en-US" sz="3200" b="1" kern="1200" baseline="30000" dirty="0">
                <a:solidFill>
                  <a:schemeClr val="tx1"/>
                </a:solidFill>
                <a:latin typeface="+mn-lt"/>
                <a:ea typeface="+mn-ea"/>
                <a:cs typeface="+mn-cs"/>
              </a:rPr>
              <a:t>23 “Therefore the kingdom of heaven may be compared to a king who wished to settle accounts with his servants. 24 When he began to settle, one was brought to him who owed him ten thousand talents. 25 And since he could not pay, his master ordered him to be sold, with his wife and children and all that he had, and payment to be made. 26 So the servant fell on his knees, imploring him, ‘Have patience with me, and I will pay you everything.’ 27 </a:t>
            </a:r>
            <a:r>
              <a:rPr lang="en-US" sz="3200" b="1" u="sng" kern="1200" baseline="30000" dirty="0">
                <a:solidFill>
                  <a:schemeClr val="tx1"/>
                </a:solidFill>
                <a:latin typeface="+mn-lt"/>
                <a:ea typeface="+mn-ea"/>
                <a:cs typeface="+mn-cs"/>
              </a:rPr>
              <a:t>And out of pity for him, the master of that servant released him and forgave him the debt.</a:t>
            </a:r>
            <a:endParaRPr lang="en-US" sz="4800" u="sng" dirty="0"/>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1076" y="3028538"/>
            <a:ext cx="3247699" cy="929818"/>
          </a:xfrm>
          <a:prstGeom prst="rect">
            <a:avLst/>
          </a:prstGeom>
        </p:spPr>
      </p:pic>
    </p:spTree>
    <p:extLst>
      <p:ext uri="{BB962C8B-B14F-4D97-AF65-F5344CB8AC3E}">
        <p14:creationId xmlns:p14="http://schemas.microsoft.com/office/powerpoint/2010/main" val="368778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animBg="1"/>
      <p:bldP spid="11"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3" name="TextBox 2"/>
          <p:cNvSpPr txBox="1"/>
          <p:nvPr userDrawn="1"/>
        </p:nvSpPr>
        <p:spPr>
          <a:xfrm>
            <a:off x="496387" y="222069"/>
            <a:ext cx="10855235" cy="523220"/>
          </a:xfrm>
          <a:prstGeom prst="rect">
            <a:avLst/>
          </a:prstGeom>
          <a:noFill/>
        </p:spPr>
        <p:txBody>
          <a:bodyPr wrap="square" rtlCol="0">
            <a:spAutoFit/>
          </a:bodyPr>
          <a:lstStyle/>
          <a:p>
            <a:r>
              <a:rPr lang="en-US" sz="2800" b="0" dirty="0"/>
              <a:t>Principle</a:t>
            </a:r>
            <a:r>
              <a:rPr lang="en-US" sz="2800" b="0" baseline="0" dirty="0"/>
              <a:t> #1:</a:t>
            </a:r>
            <a:r>
              <a:rPr lang="en-US" sz="2800" b="0" dirty="0"/>
              <a:t>  Forgiveness</a:t>
            </a:r>
            <a:r>
              <a:rPr lang="en-US" sz="2800" b="0" baseline="0" dirty="0"/>
              <a:t> reveals God’s mercy for those in debt to Him.</a:t>
            </a:r>
            <a:endParaRPr lang="en-US" sz="2800" b="0" dirty="0"/>
          </a:p>
        </p:txBody>
      </p:sp>
      <p:cxnSp>
        <p:nvCxnSpPr>
          <p:cNvPr id="6" name="Straight Connector 5"/>
          <p:cNvCxnSpPr/>
          <p:nvPr userDrawn="1"/>
        </p:nvCxnSpPr>
        <p:spPr>
          <a:xfrm>
            <a:off x="391886" y="889686"/>
            <a:ext cx="11482251"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838577" y="1125057"/>
            <a:ext cx="10202091" cy="584775"/>
          </a:xfrm>
          <a:prstGeom prst="rect">
            <a:avLst/>
          </a:prstGeom>
          <a:noFill/>
        </p:spPr>
        <p:txBody>
          <a:bodyPr wrap="square" rtlCol="0">
            <a:spAutoFit/>
          </a:bodyPr>
          <a:lstStyle/>
          <a:p>
            <a:pPr algn="ctr"/>
            <a:r>
              <a:rPr lang="en-US" sz="3200" u="sng" dirty="0"/>
              <a:t>The</a:t>
            </a:r>
            <a:r>
              <a:rPr lang="en-US" sz="3200" u="sng" baseline="0" dirty="0"/>
              <a:t> Parable contrasts Vertical and Horizontal Forgiveness</a:t>
            </a:r>
            <a:endParaRPr lang="en-US" sz="3200" u="sng"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1886" y="3114752"/>
            <a:ext cx="2332097" cy="1721476"/>
          </a:xfrm>
          <a:prstGeom prst="rect">
            <a:avLst/>
          </a:prstGeom>
          <a:ln>
            <a:noFill/>
          </a:ln>
          <a:effectLst>
            <a:softEdge rad="112500"/>
          </a:effectLst>
        </p:spPr>
      </p:pic>
      <p:sp>
        <p:nvSpPr>
          <p:cNvPr id="9" name="Rectangle 8"/>
          <p:cNvSpPr/>
          <p:nvPr userDrawn="1"/>
        </p:nvSpPr>
        <p:spPr>
          <a:xfrm>
            <a:off x="2946052" y="1975239"/>
            <a:ext cx="8928085" cy="2595582"/>
          </a:xfrm>
          <a:prstGeom prst="rect">
            <a:avLst/>
          </a:prstGeom>
        </p:spPr>
        <p:txBody>
          <a:bodyPr wrap="square">
            <a:spAutoFit/>
          </a:bodyPr>
          <a:lstStyle/>
          <a:p>
            <a:r>
              <a:rPr lang="en-US" sz="3600" b="1" baseline="30000" dirty="0">
                <a:latin typeface="Times New Roman" panose="02020603050405020304" pitchFamily="18" charset="0"/>
                <a:cs typeface="Times New Roman" panose="02020603050405020304" pitchFamily="18" charset="0"/>
              </a:rPr>
              <a:t>Romans 5:6-9</a:t>
            </a:r>
          </a:p>
          <a:p>
            <a:r>
              <a:rPr lang="en-US" sz="3200" b="1" kern="1200" baseline="30000" dirty="0">
                <a:solidFill>
                  <a:schemeClr val="tx1"/>
                </a:solidFill>
                <a:latin typeface="Times New Roman" panose="02020603050405020304" pitchFamily="18" charset="0"/>
                <a:ea typeface="+mn-ea"/>
                <a:cs typeface="Times New Roman" panose="02020603050405020304" pitchFamily="18" charset="0"/>
              </a:rPr>
              <a:t>6 For while we were still weak, at the right time Christ died for the ungodly. 7 For one will scarcely die for a righteous person—though perhaps for a good person one would dare even to die— 8 but God shows his love for us in that while we were still sinners, Christ died for us. 9 Since, therefore, we have now been justified by his blood, much more shall we be saved by him from the wrath of God.</a:t>
            </a:r>
            <a:endParaRPr lang="en-US" sz="5400" dirty="0">
              <a:latin typeface="Times New Roman" panose="02020603050405020304" pitchFamily="18" charset="0"/>
              <a:cs typeface="Times New Roman" panose="02020603050405020304" pitchFamily="18" charset="0"/>
            </a:endParaRPr>
          </a:p>
        </p:txBody>
      </p:sp>
      <p:sp>
        <p:nvSpPr>
          <p:cNvPr id="10" name="Rectangle 9"/>
          <p:cNvSpPr/>
          <p:nvPr userDrawn="1"/>
        </p:nvSpPr>
        <p:spPr>
          <a:xfrm>
            <a:off x="2946052" y="4836228"/>
            <a:ext cx="8094616" cy="1569660"/>
          </a:xfrm>
          <a:prstGeom prst="rect">
            <a:avLst/>
          </a:prstGeom>
        </p:spPr>
        <p:txBody>
          <a:bodyPr wrap="square">
            <a:spAutoFit/>
          </a:bodyPr>
          <a:lstStyle/>
          <a:p>
            <a:r>
              <a:rPr lang="en-US" sz="3200" dirty="0">
                <a:latin typeface="Times New Roman" panose="02020603050405020304" pitchFamily="18" charset="0"/>
                <a:cs typeface="Times New Roman" panose="02020603050405020304" pitchFamily="18" charset="0"/>
              </a:rPr>
              <a:t>Romans</a:t>
            </a:r>
            <a:r>
              <a:rPr lang="en-US" sz="3200" baseline="0" dirty="0">
                <a:latin typeface="Times New Roman" panose="02020603050405020304" pitchFamily="18" charset="0"/>
                <a:cs typeface="Times New Roman" panose="02020603050405020304" pitchFamily="18" charset="0"/>
              </a:rPr>
              <a:t> 8:1</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“There is therefore now no condemnation for those who are in Christ Jesus.”</a:t>
            </a:r>
          </a:p>
        </p:txBody>
      </p:sp>
    </p:spTree>
    <p:extLst>
      <p:ext uri="{BB962C8B-B14F-4D97-AF65-F5344CB8AC3E}">
        <p14:creationId xmlns:p14="http://schemas.microsoft.com/office/powerpoint/2010/main" val="74911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sp>
        <p:nvSpPr>
          <p:cNvPr id="4" name="TextBox 3"/>
          <p:cNvSpPr txBox="1"/>
          <p:nvPr userDrawn="1"/>
        </p:nvSpPr>
        <p:spPr>
          <a:xfrm>
            <a:off x="953586" y="207095"/>
            <a:ext cx="10855235" cy="523220"/>
          </a:xfrm>
          <a:prstGeom prst="rect">
            <a:avLst/>
          </a:prstGeom>
          <a:noFill/>
        </p:spPr>
        <p:txBody>
          <a:bodyPr wrap="square" rtlCol="0">
            <a:spAutoFit/>
          </a:bodyPr>
          <a:lstStyle/>
          <a:p>
            <a:r>
              <a:rPr lang="en-US" sz="2800" dirty="0"/>
              <a:t>Principle</a:t>
            </a:r>
            <a:r>
              <a:rPr lang="en-US" sz="2800" baseline="0" dirty="0"/>
              <a:t> #2:</a:t>
            </a:r>
            <a:r>
              <a:rPr lang="en-US" sz="2800" dirty="0"/>
              <a:t>  Human</a:t>
            </a:r>
            <a:r>
              <a:rPr lang="en-US" sz="2800" baseline="0" dirty="0"/>
              <a:t> forgiveness is modeled after God’s forgiveness.</a:t>
            </a:r>
            <a:endParaRPr lang="en-US" sz="2800" dirty="0"/>
          </a:p>
        </p:txBody>
      </p:sp>
      <p:sp>
        <p:nvSpPr>
          <p:cNvPr id="7" name="TextBox 6"/>
          <p:cNvSpPr txBox="1"/>
          <p:nvPr userDrawn="1"/>
        </p:nvSpPr>
        <p:spPr>
          <a:xfrm>
            <a:off x="1031965" y="965685"/>
            <a:ext cx="10202091" cy="584775"/>
          </a:xfrm>
          <a:prstGeom prst="rect">
            <a:avLst/>
          </a:prstGeom>
          <a:noFill/>
        </p:spPr>
        <p:txBody>
          <a:bodyPr wrap="square" rtlCol="0">
            <a:spAutoFit/>
          </a:bodyPr>
          <a:lstStyle/>
          <a:p>
            <a:pPr algn="ctr"/>
            <a:r>
              <a:rPr lang="en-US" sz="3200" u="sng" dirty="0"/>
              <a:t>The</a:t>
            </a:r>
            <a:r>
              <a:rPr lang="en-US" sz="3200" u="sng" baseline="0" dirty="0"/>
              <a:t> Parable contrasts Vertical and Horizontal Forgiveness</a:t>
            </a:r>
            <a:endParaRPr lang="en-US" sz="3200" u="sng" dirty="0"/>
          </a:p>
        </p:txBody>
      </p:sp>
      <p:cxnSp>
        <p:nvCxnSpPr>
          <p:cNvPr id="11" name="Straight Connector 10"/>
          <p:cNvCxnSpPr/>
          <p:nvPr userDrawn="1"/>
        </p:nvCxnSpPr>
        <p:spPr>
          <a:xfrm>
            <a:off x="391886" y="889686"/>
            <a:ext cx="11482251" cy="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28957" r="29320"/>
          <a:stretch/>
        </p:blipFill>
        <p:spPr>
          <a:xfrm>
            <a:off x="164721" y="1947199"/>
            <a:ext cx="2011680" cy="4821523"/>
          </a:xfrm>
          <a:prstGeom prst="rect">
            <a:avLst/>
          </a:prstGeom>
          <a:ln>
            <a:noFill/>
          </a:ln>
          <a:effectLst>
            <a:softEdge rad="112500"/>
          </a:effectLst>
        </p:spPr>
      </p:pic>
      <p:pic>
        <p:nvPicPr>
          <p:cNvPr id="13" name="Picture 12"/>
          <p:cNvPicPr>
            <a:picLocks noChangeAspect="1"/>
          </p:cNvPicPr>
          <p:nvPr userDrawn="1"/>
        </p:nvPicPr>
        <p:blipFill rotWithShape="1">
          <a:blip r:embed="rId3">
            <a:extLst>
              <a:ext uri="{28A0092B-C50C-407E-A947-70E740481C1C}">
                <a14:useLocalDpi xmlns:a14="http://schemas.microsoft.com/office/drawing/2010/main" val="0"/>
              </a:ext>
            </a:extLst>
          </a:blip>
          <a:srcRect l="37456" t="35156" r="2648" b="4294"/>
          <a:stretch/>
        </p:blipFill>
        <p:spPr>
          <a:xfrm>
            <a:off x="2312128" y="4606687"/>
            <a:ext cx="2138694" cy="2162035"/>
          </a:xfrm>
          <a:prstGeom prst="rect">
            <a:avLst/>
          </a:prstGeom>
          <a:ln>
            <a:noFill/>
          </a:ln>
          <a:effectLst>
            <a:softEdge rad="112500"/>
          </a:effectLst>
        </p:spPr>
      </p:pic>
      <p:sp>
        <p:nvSpPr>
          <p:cNvPr id="14" name="Rectangle 13"/>
          <p:cNvSpPr/>
          <p:nvPr userDrawn="1"/>
        </p:nvSpPr>
        <p:spPr>
          <a:xfrm>
            <a:off x="2747553" y="1947199"/>
            <a:ext cx="8395063" cy="2554545"/>
          </a:xfrm>
          <a:prstGeom prst="rect">
            <a:avLst/>
          </a:prstGeom>
        </p:spPr>
        <p:txBody>
          <a:bodyPr wrap="square">
            <a:spAutoFit/>
          </a:bodyPr>
          <a:lstStyle/>
          <a:p>
            <a:r>
              <a:rPr lang="en-US" sz="3200" b="1" kern="1200" baseline="30000" dirty="0">
                <a:solidFill>
                  <a:schemeClr val="tx1"/>
                </a:solidFill>
                <a:latin typeface="Times New Roman" panose="02020603050405020304" pitchFamily="18" charset="0"/>
                <a:ea typeface="+mn-ea"/>
                <a:cs typeface="Times New Roman" panose="02020603050405020304" pitchFamily="18" charset="0"/>
              </a:rPr>
              <a:t>Matthew 18:28-30</a:t>
            </a:r>
          </a:p>
          <a:p>
            <a:r>
              <a:rPr lang="en-US" sz="3200" b="1" kern="1200" baseline="30000" dirty="0">
                <a:solidFill>
                  <a:schemeClr val="tx1"/>
                </a:solidFill>
                <a:latin typeface="Times New Roman" panose="02020603050405020304" pitchFamily="18" charset="0"/>
                <a:ea typeface="+mn-ea"/>
                <a:cs typeface="Times New Roman" panose="02020603050405020304" pitchFamily="18" charset="0"/>
              </a:rPr>
              <a:t>28 But when that same servant went out, he found one of his fellow servants who owed him a hundred denarii, and seizing him, he began to choke him, saying, ‘Pay what you owe.’ 29 So his fellow servant fell down and pleaded with him, ‘Have patience with me, and I will pay you.’ 30 </a:t>
            </a:r>
            <a:r>
              <a:rPr lang="en-US" sz="3200" b="1" u="sng" kern="1200" baseline="30000" dirty="0">
                <a:solidFill>
                  <a:schemeClr val="tx1"/>
                </a:solidFill>
                <a:latin typeface="Times New Roman" panose="02020603050405020304" pitchFamily="18" charset="0"/>
                <a:ea typeface="+mn-ea"/>
                <a:cs typeface="Times New Roman" panose="02020603050405020304" pitchFamily="18" charset="0"/>
              </a:rPr>
              <a:t>He refused and went and put him in prison until he should pay the debt. </a:t>
            </a:r>
            <a:endParaRPr lang="en-US" sz="3200" u="sng" dirty="0"/>
          </a:p>
        </p:txBody>
      </p:sp>
      <p:sp>
        <p:nvSpPr>
          <p:cNvPr id="15" name="Rectangle 14"/>
          <p:cNvSpPr/>
          <p:nvPr userDrawn="1"/>
        </p:nvSpPr>
        <p:spPr>
          <a:xfrm>
            <a:off x="4886247" y="4371283"/>
            <a:ext cx="6827521" cy="2534027"/>
          </a:xfrm>
          <a:prstGeom prst="rect">
            <a:avLst/>
          </a:prstGeom>
        </p:spPr>
        <p:txBody>
          <a:bodyPr wrap="square">
            <a:spAutoFit/>
          </a:bodyPr>
          <a:lstStyle/>
          <a:p>
            <a:r>
              <a:rPr lang="en-US" sz="2800" b="1" baseline="30000" dirty="0">
                <a:solidFill>
                  <a:schemeClr val="tx1"/>
                </a:solidFill>
                <a:latin typeface="Open Sans"/>
              </a:rPr>
              <a:t>Colossians 3:12-14</a:t>
            </a:r>
          </a:p>
          <a:p>
            <a:r>
              <a:rPr lang="en-US" sz="2800" b="1" baseline="30000" dirty="0">
                <a:solidFill>
                  <a:schemeClr val="tx1"/>
                </a:solidFill>
                <a:latin typeface="Open Sans"/>
              </a:rPr>
              <a:t>12 Put on then, as God’s chosen ones, holy and beloved, compassionate hearts, kindness, humility, meekness, and patience, 13 bearing with one another and, if one has a complaint against another, forgiving each other; as the Lord has forgiven you, so you also must forgive. 14 And above all these put on love, which binds everything together in perfect harmony. </a:t>
            </a:r>
            <a:endParaRPr lang="en-US" sz="2800" dirty="0">
              <a:solidFill>
                <a:schemeClr val="tx1"/>
              </a:solidFill>
            </a:endParaRPr>
          </a:p>
        </p:txBody>
      </p:sp>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909" y="4811192"/>
            <a:ext cx="1715588" cy="491173"/>
          </a:xfrm>
          <a:prstGeom prst="rect">
            <a:avLst/>
          </a:prstGeom>
        </p:spPr>
      </p:pic>
    </p:spTree>
    <p:extLst>
      <p:ext uri="{BB962C8B-B14F-4D97-AF65-F5344CB8AC3E}">
        <p14:creationId xmlns:p14="http://schemas.microsoft.com/office/powerpoint/2010/main" val="2136984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cxnSp>
        <p:nvCxnSpPr>
          <p:cNvPr id="30" name="Straight Arrow Connector 29"/>
          <p:cNvCxnSpPr/>
          <p:nvPr userDrawn="1"/>
        </p:nvCxnSpPr>
        <p:spPr>
          <a:xfrm flipH="1">
            <a:off x="4924698" y="1398170"/>
            <a:ext cx="2201211" cy="826039"/>
          </a:xfrm>
          <a:prstGeom prst="straightConnector1">
            <a:avLst/>
          </a:prstGeom>
          <a:ln w="120650">
            <a:tailEnd type="triangle"/>
          </a:ln>
        </p:spPr>
        <p:style>
          <a:lnRef idx="3">
            <a:schemeClr val="accent6"/>
          </a:lnRef>
          <a:fillRef idx="0">
            <a:schemeClr val="accent6"/>
          </a:fillRef>
          <a:effectRef idx="2">
            <a:schemeClr val="accent6"/>
          </a:effectRef>
          <a:fontRef idx="minor">
            <a:schemeClr val="tx1"/>
          </a:fontRef>
        </p:style>
      </p:cxnSp>
      <p:sp>
        <p:nvSpPr>
          <p:cNvPr id="2" name="TextBox 1"/>
          <p:cNvSpPr txBox="1"/>
          <p:nvPr userDrawn="1"/>
        </p:nvSpPr>
        <p:spPr>
          <a:xfrm>
            <a:off x="5738948" y="0"/>
            <a:ext cx="6453052" cy="584775"/>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3200" dirty="0">
                <a:latin typeface="Times New Roman" panose="02020603050405020304" pitchFamily="18" charset="0"/>
                <a:cs typeface="Times New Roman" panose="02020603050405020304" pitchFamily="18" charset="0"/>
              </a:rPr>
              <a:t>Vertical</a:t>
            </a:r>
            <a:r>
              <a:rPr lang="en-US" sz="3200" baseline="0" dirty="0">
                <a:latin typeface="Times New Roman" panose="02020603050405020304" pitchFamily="18" charset="0"/>
                <a:cs typeface="Times New Roman" panose="02020603050405020304" pitchFamily="18" charset="0"/>
              </a:rPr>
              <a:t> and Horizontal Forgiveness</a:t>
            </a:r>
            <a:endParaRPr lang="en-US" sz="32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9752" y="566914"/>
            <a:ext cx="1684865" cy="1128925"/>
          </a:xfrm>
          <a:prstGeom prst="rect">
            <a:avLst/>
          </a:prstGeom>
          <a:ln>
            <a:noFill/>
          </a:ln>
          <a:effectLst>
            <a:softEdge rad="112500"/>
          </a:effectLst>
        </p:spPr>
      </p:pic>
      <p:sp>
        <p:nvSpPr>
          <p:cNvPr id="8" name="TextBox 7"/>
          <p:cNvSpPr txBox="1"/>
          <p:nvPr userDrawn="1"/>
        </p:nvSpPr>
        <p:spPr>
          <a:xfrm>
            <a:off x="1325881" y="1730074"/>
            <a:ext cx="2743200" cy="523220"/>
          </a:xfrm>
          <a:prstGeom prst="rect">
            <a:avLst/>
          </a:prstGeom>
          <a:noFill/>
        </p:spPr>
        <p:txBody>
          <a:bodyPr wrap="square" rtlCol="0">
            <a:spAutoFit/>
          </a:bodyPr>
          <a:lstStyle/>
          <a:p>
            <a:r>
              <a:rPr lang="en-US" sz="2800" dirty="0"/>
              <a:t>Debt</a:t>
            </a:r>
            <a:r>
              <a:rPr lang="en-US" sz="2800" baseline="0" dirty="0"/>
              <a:t> before God</a:t>
            </a:r>
            <a:endParaRPr lang="en-US" sz="2800" dirty="0"/>
          </a:p>
        </p:txBody>
      </p:sp>
      <p:pic>
        <p:nvPicPr>
          <p:cNvPr id="17" name="Picture 16"/>
          <p:cNvPicPr>
            <a:picLocks noChangeAspect="1"/>
          </p:cNvPicPr>
          <p:nvPr userDrawn="1"/>
        </p:nvPicPr>
        <p:blipFill rotWithShape="1">
          <a:blip r:embed="rId3">
            <a:extLst>
              <a:ext uri="{28A0092B-C50C-407E-A947-70E740481C1C}">
                <a14:useLocalDpi xmlns:a14="http://schemas.microsoft.com/office/drawing/2010/main" val="0"/>
              </a:ext>
            </a:extLst>
          </a:blip>
          <a:srcRect l="28957" r="29320"/>
          <a:stretch/>
        </p:blipFill>
        <p:spPr>
          <a:xfrm>
            <a:off x="2042212" y="3722914"/>
            <a:ext cx="1145125" cy="3135086"/>
          </a:xfrm>
          <a:prstGeom prst="rect">
            <a:avLst/>
          </a:prstGeom>
          <a:ln>
            <a:noFill/>
          </a:ln>
          <a:effectLst>
            <a:softEdge rad="112500"/>
          </a:effectLst>
        </p:spPr>
      </p:pic>
      <p:pic>
        <p:nvPicPr>
          <p:cNvPr id="19" name="Picture 18"/>
          <p:cNvPicPr>
            <a:picLocks noChangeAspect="1"/>
          </p:cNvPicPr>
          <p:nvPr userDrawn="1"/>
        </p:nvPicPr>
        <p:blipFill rotWithShape="1">
          <a:blip r:embed="rId4">
            <a:extLst>
              <a:ext uri="{28A0092B-C50C-407E-A947-70E740481C1C}">
                <a14:useLocalDpi xmlns:a14="http://schemas.microsoft.com/office/drawing/2010/main" val="0"/>
              </a:ext>
            </a:extLst>
          </a:blip>
          <a:srcRect l="37456" t="35156" r="2648" b="4294"/>
          <a:stretch/>
        </p:blipFill>
        <p:spPr>
          <a:xfrm>
            <a:off x="9287694" y="4580561"/>
            <a:ext cx="2138694" cy="2162035"/>
          </a:xfrm>
          <a:prstGeom prst="rect">
            <a:avLst/>
          </a:prstGeom>
          <a:ln>
            <a:noFill/>
          </a:ln>
          <a:effectLst>
            <a:softEdge rad="112500"/>
          </a:effectLst>
        </p:spPr>
      </p:pic>
      <p:pic>
        <p:nvPicPr>
          <p:cNvPr id="20" name="Picture 1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11043" y="5324882"/>
            <a:ext cx="2282917" cy="682866"/>
          </a:xfrm>
          <a:prstGeom prst="rect">
            <a:avLst/>
          </a:prstGeom>
          <a:ln>
            <a:noFill/>
          </a:ln>
          <a:effectLst>
            <a:softEdge rad="112500"/>
          </a:effectLst>
        </p:spPr>
      </p:pic>
      <p:sp>
        <p:nvSpPr>
          <p:cNvPr id="21" name="TextBox 20"/>
          <p:cNvSpPr txBox="1"/>
          <p:nvPr userDrawn="1"/>
        </p:nvSpPr>
        <p:spPr>
          <a:xfrm>
            <a:off x="6511043" y="4767237"/>
            <a:ext cx="2454431" cy="523220"/>
          </a:xfrm>
          <a:prstGeom prst="rect">
            <a:avLst/>
          </a:prstGeom>
          <a:noFill/>
        </p:spPr>
        <p:txBody>
          <a:bodyPr wrap="square" rtlCol="0">
            <a:spAutoFit/>
          </a:bodyPr>
          <a:lstStyle/>
          <a:p>
            <a:r>
              <a:rPr lang="en-US" sz="2800" dirty="0"/>
              <a:t>Debt</a:t>
            </a:r>
            <a:r>
              <a:rPr lang="en-US" sz="2800" baseline="0" dirty="0"/>
              <a:t> of Others</a:t>
            </a:r>
            <a:endParaRPr lang="en-US" sz="2800" dirty="0"/>
          </a:p>
        </p:txBody>
      </p:sp>
      <p:sp>
        <p:nvSpPr>
          <p:cNvPr id="22" name="TextBox 21"/>
          <p:cNvSpPr txBox="1"/>
          <p:nvPr userDrawn="1"/>
        </p:nvSpPr>
        <p:spPr>
          <a:xfrm>
            <a:off x="6684218" y="6007748"/>
            <a:ext cx="2109742" cy="523220"/>
          </a:xfrm>
          <a:prstGeom prst="rect">
            <a:avLst/>
          </a:prstGeom>
          <a:noFill/>
        </p:spPr>
        <p:txBody>
          <a:bodyPr wrap="square" rtlCol="0">
            <a:spAutoFit/>
          </a:bodyPr>
          <a:lstStyle/>
          <a:p>
            <a:r>
              <a:rPr lang="en-US" sz="2800" dirty="0"/>
              <a:t>(Lesser Debt)</a:t>
            </a:r>
          </a:p>
        </p:txBody>
      </p:sp>
      <p:sp>
        <p:nvSpPr>
          <p:cNvPr id="9" name="Arrow: Striped Right 8"/>
          <p:cNvSpPr/>
          <p:nvPr userDrawn="1"/>
        </p:nvSpPr>
        <p:spPr>
          <a:xfrm rot="5400000">
            <a:off x="898949" y="986027"/>
            <a:ext cx="1005840" cy="567480"/>
          </a:xfrm>
          <a:prstGeom prst="striped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 name="Arrow: Striped Right 22"/>
          <p:cNvSpPr/>
          <p:nvPr userDrawn="1"/>
        </p:nvSpPr>
        <p:spPr>
          <a:xfrm rot="5400000">
            <a:off x="3304618" y="956942"/>
            <a:ext cx="1005840" cy="567480"/>
          </a:xfrm>
          <a:prstGeom prst="striped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4" name="TextBox 23"/>
          <p:cNvSpPr txBox="1"/>
          <p:nvPr userDrawn="1"/>
        </p:nvSpPr>
        <p:spPr>
          <a:xfrm>
            <a:off x="1387557" y="74334"/>
            <a:ext cx="2454431" cy="584775"/>
          </a:xfrm>
          <a:prstGeom prst="rect">
            <a:avLst/>
          </a:prstGeom>
          <a:noFill/>
        </p:spPr>
        <p:txBody>
          <a:bodyPr wrap="square" rtlCol="0">
            <a:spAutoFit/>
          </a:bodyPr>
          <a:lstStyle/>
          <a:p>
            <a:pPr algn="ctr"/>
            <a:r>
              <a:rPr lang="en-US" sz="3200" dirty="0"/>
              <a:t>God’s Grace</a:t>
            </a:r>
          </a:p>
        </p:txBody>
      </p:sp>
      <p:sp>
        <p:nvSpPr>
          <p:cNvPr id="26" name="Arrow: Striped Right 25"/>
          <p:cNvSpPr/>
          <p:nvPr userDrawn="1"/>
        </p:nvSpPr>
        <p:spPr>
          <a:xfrm rot="5400000">
            <a:off x="2111852" y="3189261"/>
            <a:ext cx="1005840" cy="567480"/>
          </a:xfrm>
          <a:prstGeom prst="striped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7" name="Arrow: Striped Right 26"/>
          <p:cNvSpPr/>
          <p:nvPr userDrawn="1"/>
        </p:nvSpPr>
        <p:spPr>
          <a:xfrm>
            <a:off x="3169575" y="5068389"/>
            <a:ext cx="2847734" cy="751918"/>
          </a:xfrm>
          <a:prstGeom prst="striped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2" name="Picture 11"/>
          <p:cNvPicPr>
            <a:picLocks noChangeAspect="1"/>
          </p:cNvPicPr>
          <p:nvPr userDrawn="1"/>
        </p:nvPicPr>
        <p:blipFill rotWithShape="1">
          <a:blip r:embed="rId6">
            <a:extLst>
              <a:ext uri="{28A0092B-C50C-407E-A947-70E740481C1C}">
                <a14:useLocalDpi xmlns:a14="http://schemas.microsoft.com/office/drawing/2010/main" val="0"/>
              </a:ext>
            </a:extLst>
          </a:blip>
          <a:srcRect l="7471" t="-1" r="11720" b="1518"/>
          <a:stretch/>
        </p:blipFill>
        <p:spPr>
          <a:xfrm>
            <a:off x="6747529" y="807459"/>
            <a:ext cx="1729088" cy="2980491"/>
          </a:xfrm>
          <a:prstGeom prst="rect">
            <a:avLst/>
          </a:prstGeom>
          <a:ln>
            <a:noFill/>
          </a:ln>
          <a:effectLst>
            <a:softEdge rad="112500"/>
          </a:effectLst>
        </p:spPr>
      </p:pic>
      <p:pic>
        <p:nvPicPr>
          <p:cNvPr id="18" name="Picture 1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26542" y="2224209"/>
            <a:ext cx="4498156" cy="1345489"/>
          </a:xfrm>
          <a:prstGeom prst="rect">
            <a:avLst/>
          </a:prstGeom>
          <a:ln>
            <a:noFill/>
          </a:ln>
          <a:effectLst>
            <a:softEdge rad="112500"/>
          </a:effectLst>
        </p:spPr>
      </p:pic>
      <p:sp>
        <p:nvSpPr>
          <p:cNvPr id="28" name="TextBox 27"/>
          <p:cNvSpPr txBox="1"/>
          <p:nvPr userDrawn="1"/>
        </p:nvSpPr>
        <p:spPr>
          <a:xfrm>
            <a:off x="8530718" y="1066594"/>
            <a:ext cx="3537460" cy="1815882"/>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2800" u="sng" dirty="0">
                <a:latin typeface="Times New Roman" panose="02020603050405020304" pitchFamily="18" charset="0"/>
                <a:cs typeface="Times New Roman" panose="02020603050405020304" pitchFamily="18" charset="0"/>
              </a:rPr>
              <a:t>Result</a:t>
            </a:r>
          </a:p>
          <a:p>
            <a:pPr algn="ctr"/>
            <a:r>
              <a:rPr lang="en-US" sz="2800" dirty="0">
                <a:latin typeface="Times New Roman" panose="02020603050405020304" pitchFamily="18" charset="0"/>
                <a:cs typeface="Times New Roman" panose="02020603050405020304" pitchFamily="18" charset="0"/>
              </a:rPr>
              <a:t>Mercy</a:t>
            </a:r>
            <a:r>
              <a:rPr lang="en-US" sz="2800" baseline="0" dirty="0">
                <a:latin typeface="Times New Roman" panose="02020603050405020304" pitchFamily="18" charset="0"/>
                <a:cs typeface="Times New Roman" panose="02020603050405020304" pitchFamily="18" charset="0"/>
              </a:rPr>
              <a:t> Demonstrated Debt Cancelled</a:t>
            </a:r>
          </a:p>
          <a:p>
            <a:pPr algn="ctr"/>
            <a:r>
              <a:rPr lang="en-US" sz="2800" baseline="0" dirty="0">
                <a:latin typeface="Times New Roman" panose="02020603050405020304" pitchFamily="18" charset="0"/>
                <a:cs typeface="Times New Roman" panose="02020603050405020304" pitchFamily="18" charset="0"/>
              </a:rPr>
              <a:t>Relationship Restored</a:t>
            </a:r>
            <a:endParaRPr lang="en-US" sz="2800" dirty="0">
              <a:latin typeface="Times New Roman" panose="02020603050405020304" pitchFamily="18" charset="0"/>
              <a:cs typeface="Times New Roman" panose="02020603050405020304" pitchFamily="18" charset="0"/>
            </a:endParaRPr>
          </a:p>
        </p:txBody>
      </p:sp>
      <p:sp>
        <p:nvSpPr>
          <p:cNvPr id="33" name="Multiplication Sign 32"/>
          <p:cNvSpPr/>
          <p:nvPr userDrawn="1"/>
        </p:nvSpPr>
        <p:spPr>
          <a:xfrm>
            <a:off x="-509666" y="2331947"/>
            <a:ext cx="6685613" cy="1141054"/>
          </a:xfrm>
          <a:prstGeom prst="mathMultiply">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4" name="Multiplication Sign 33"/>
          <p:cNvSpPr/>
          <p:nvPr userDrawn="1"/>
        </p:nvSpPr>
        <p:spPr>
          <a:xfrm>
            <a:off x="6017310" y="5290458"/>
            <a:ext cx="3270384" cy="751716"/>
          </a:xfrm>
          <a:prstGeom prst="mathMultiply">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5" name="TextBox 34"/>
          <p:cNvSpPr txBox="1"/>
          <p:nvPr userDrawn="1"/>
        </p:nvSpPr>
        <p:spPr>
          <a:xfrm rot="20284412">
            <a:off x="4286546" y="1333230"/>
            <a:ext cx="2743200" cy="461665"/>
          </a:xfrm>
          <a:prstGeom prst="rect">
            <a:avLst/>
          </a:prstGeom>
          <a:noFill/>
        </p:spPr>
        <p:txBody>
          <a:bodyPr wrap="square" rtlCol="0">
            <a:spAutoFit/>
          </a:bodyPr>
          <a:lstStyle/>
          <a:p>
            <a:pPr algn="ctr"/>
            <a:r>
              <a:rPr lang="en-US" sz="2400" dirty="0"/>
              <a:t>Forgiveness Granted</a:t>
            </a:r>
          </a:p>
        </p:txBody>
      </p:sp>
      <p:sp>
        <p:nvSpPr>
          <p:cNvPr id="36" name="TextBox 35"/>
          <p:cNvSpPr txBox="1"/>
          <p:nvPr userDrawn="1"/>
        </p:nvSpPr>
        <p:spPr>
          <a:xfrm>
            <a:off x="3125289" y="4584912"/>
            <a:ext cx="3133384" cy="461665"/>
          </a:xfrm>
          <a:prstGeom prst="rect">
            <a:avLst/>
          </a:prstGeom>
          <a:noFill/>
        </p:spPr>
        <p:txBody>
          <a:bodyPr wrap="square" rtlCol="0">
            <a:spAutoFit/>
          </a:bodyPr>
          <a:lstStyle/>
          <a:p>
            <a:pPr algn="ctr"/>
            <a:r>
              <a:rPr lang="en-US" sz="2400" dirty="0"/>
              <a:t>Forgiveness Granted</a:t>
            </a:r>
          </a:p>
        </p:txBody>
      </p:sp>
    </p:spTree>
    <p:extLst>
      <p:ext uri="{BB962C8B-B14F-4D97-AF65-F5344CB8AC3E}">
        <p14:creationId xmlns:p14="http://schemas.microsoft.com/office/powerpoint/2010/main" val="3727760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par>
                                <p:cTn id="39" presetID="10"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childTnLst>
                                </p:cTn>
                              </p:par>
                              <p:par>
                                <p:cTn id="50" presetID="10" presetClass="entr" presetSubtype="0"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500"/>
                                        <p:tgtEl>
                                          <p:spTgt spid="3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fade">
                                      <p:cBhvr>
                                        <p:cTn id="64" dur="500"/>
                                        <p:tgtEl>
                                          <p:spTgt spid="3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500"/>
                                        <p:tgtEl>
                                          <p:spTgt spid="3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P spid="22" grpId="0"/>
      <p:bldP spid="9" grpId="0" animBg="1"/>
      <p:bldP spid="23" grpId="0" animBg="1"/>
      <p:bldP spid="24" grpId="0"/>
      <p:bldP spid="26" grpId="0" animBg="1"/>
      <p:bldP spid="27" grpId="0" animBg="1"/>
      <p:bldP spid="28" grpId="0" animBg="1"/>
      <p:bldP spid="33" grpId="0" animBg="1"/>
      <p:bldP spid="34" grpId="0" animBg="1"/>
      <p:bldP spid="35" grpId="0"/>
      <p:bldP spid="36"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sp>
        <p:nvSpPr>
          <p:cNvPr id="2" name="TextBox 1"/>
          <p:cNvSpPr txBox="1"/>
          <p:nvPr userDrawn="1"/>
        </p:nvSpPr>
        <p:spPr>
          <a:xfrm>
            <a:off x="237129" y="182880"/>
            <a:ext cx="11834949" cy="3816429"/>
          </a:xfrm>
          <a:prstGeom prst="rect">
            <a:avLst/>
          </a:prstGeom>
          <a:noFill/>
        </p:spPr>
        <p:txBody>
          <a:bodyPr wrap="square" rtlCol="0">
            <a:spAutoFit/>
          </a:bodyPr>
          <a:lstStyle/>
          <a:p>
            <a:pPr rtl="0"/>
            <a:r>
              <a:rPr lang="en-US" sz="3200" b="0" u="none" kern="1200" dirty="0">
                <a:solidFill>
                  <a:schemeClr val="tx1"/>
                </a:solidFill>
                <a:latin typeface="Times New Roman" panose="02020603050405020304" pitchFamily="18" charset="0"/>
                <a:ea typeface="+mn-ea"/>
                <a:cs typeface="Times New Roman" panose="02020603050405020304" pitchFamily="18" charset="0"/>
              </a:rPr>
              <a:t>Matthew 18:21-34</a:t>
            </a:r>
          </a:p>
          <a:p>
            <a:pPr rtl="0"/>
            <a:endParaRPr lang="en-US" sz="3600" b="1" kern="1200" baseline="30000" dirty="0">
              <a:solidFill>
                <a:schemeClr val="tx1"/>
              </a:solidFill>
              <a:latin typeface="Times New Roman" panose="02020603050405020304" pitchFamily="18" charset="0"/>
              <a:ea typeface="+mn-ea"/>
              <a:cs typeface="Times New Roman" panose="02020603050405020304" pitchFamily="18" charset="0"/>
            </a:endParaRPr>
          </a:p>
          <a:p>
            <a:pPr rtl="0"/>
            <a:r>
              <a:rPr lang="en-US" sz="3600" b="0" kern="1200" baseline="30000" dirty="0">
                <a:solidFill>
                  <a:schemeClr val="tx1"/>
                </a:solidFill>
                <a:latin typeface="Times New Roman" panose="02020603050405020304" pitchFamily="18" charset="0"/>
                <a:ea typeface="+mn-ea"/>
                <a:cs typeface="Times New Roman" panose="02020603050405020304" pitchFamily="18" charset="0"/>
              </a:rPr>
              <a:t>31 When his fellow servants saw what had taken place, they were greatly distressed, and they went and reported to their master all that had taken place. 32 Then his master summoned him and said </a:t>
            </a:r>
            <a:r>
              <a:rPr lang="en-US" sz="3600" b="0" u="none" kern="1200" baseline="30000" dirty="0">
                <a:solidFill>
                  <a:schemeClr val="tx1"/>
                </a:solidFill>
                <a:latin typeface="Times New Roman" panose="02020603050405020304" pitchFamily="18" charset="0"/>
                <a:ea typeface="+mn-ea"/>
                <a:cs typeface="Times New Roman" panose="02020603050405020304" pitchFamily="18" charset="0"/>
              </a:rPr>
              <a:t>to him, </a:t>
            </a:r>
            <a:r>
              <a:rPr lang="en-US" sz="3600" b="1" u="sng" kern="1200" baseline="30000" dirty="0">
                <a:solidFill>
                  <a:schemeClr val="tx1"/>
                </a:solidFill>
                <a:latin typeface="Times New Roman" panose="02020603050405020304" pitchFamily="18" charset="0"/>
                <a:ea typeface="+mn-ea"/>
                <a:cs typeface="Times New Roman" panose="02020603050405020304" pitchFamily="18" charset="0"/>
              </a:rPr>
              <a:t>‘You wicked servant! I forgave you all that debt because you pleaded with me. 33 And should not you have had mercy on your fellow servant, as I had mercy on you?</a:t>
            </a:r>
            <a:r>
              <a:rPr lang="en-US" sz="3600" b="1" kern="1200" baseline="30000" dirty="0">
                <a:solidFill>
                  <a:schemeClr val="tx1"/>
                </a:solidFill>
                <a:latin typeface="Times New Roman" panose="02020603050405020304" pitchFamily="18" charset="0"/>
                <a:ea typeface="+mn-ea"/>
                <a:cs typeface="Times New Roman" panose="02020603050405020304" pitchFamily="18" charset="0"/>
              </a:rPr>
              <a:t>’ </a:t>
            </a:r>
            <a:r>
              <a:rPr lang="en-US" sz="3600" b="0" kern="1200" baseline="30000" dirty="0">
                <a:solidFill>
                  <a:schemeClr val="tx1"/>
                </a:solidFill>
                <a:latin typeface="Times New Roman" panose="02020603050405020304" pitchFamily="18" charset="0"/>
                <a:ea typeface="+mn-ea"/>
                <a:cs typeface="Times New Roman" panose="02020603050405020304" pitchFamily="18" charset="0"/>
              </a:rPr>
              <a:t>34 And in anger his master delivered him to the jailers, until he should pay all his debt. 35 </a:t>
            </a:r>
            <a:r>
              <a:rPr lang="en-US" sz="3600" b="1" u="sng" kern="1200" baseline="30000" dirty="0">
                <a:solidFill>
                  <a:schemeClr val="tx1"/>
                </a:solidFill>
                <a:latin typeface="Times New Roman" panose="02020603050405020304" pitchFamily="18" charset="0"/>
                <a:ea typeface="+mn-ea"/>
                <a:cs typeface="Times New Roman" panose="02020603050405020304" pitchFamily="18" charset="0"/>
              </a:rPr>
              <a:t>So also my heavenly Father will do to every one of you, if you do not forgive your brother from your heart.” </a:t>
            </a:r>
          </a:p>
          <a:p>
            <a:endParaRPr lang="en-US" dirty="0"/>
          </a:p>
        </p:txBody>
      </p:sp>
      <p:sp>
        <p:nvSpPr>
          <p:cNvPr id="3" name="TextBox 2"/>
          <p:cNvSpPr txBox="1"/>
          <p:nvPr userDrawn="1"/>
        </p:nvSpPr>
        <p:spPr>
          <a:xfrm>
            <a:off x="1678898" y="4362138"/>
            <a:ext cx="8739266" cy="1323439"/>
          </a:xfrm>
          <a:prstGeom prst="rect">
            <a:avLst/>
          </a:prstGeom>
          <a:scene3d>
            <a:camera prst="orthographicFront">
              <a:rot lat="0" lon="0" rev="0"/>
            </a:camera>
            <a:lightRig rig="threePt" dir="tl">
              <a:rot lat="0" lon="0" rev="1200000"/>
            </a:lightRig>
          </a:scene3d>
          <a:sp3d>
            <a:bevelT w="38100" h="12700" prst="relaxedInset"/>
          </a:sp3d>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4000" dirty="0">
                <a:latin typeface="Times New Roman" panose="02020603050405020304" pitchFamily="18" charset="0"/>
                <a:cs typeface="Times New Roman" panose="02020603050405020304" pitchFamily="18" charset="0"/>
              </a:rPr>
              <a:t>Vertical</a:t>
            </a:r>
            <a:r>
              <a:rPr lang="en-US" sz="4000" baseline="0" dirty="0">
                <a:latin typeface="Times New Roman" panose="02020603050405020304" pitchFamily="18" charset="0"/>
                <a:cs typeface="Times New Roman" panose="02020603050405020304" pitchFamily="18" charset="0"/>
              </a:rPr>
              <a:t> forgiveness from God drives me to horizontally forgive my brother.</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5895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7/19/2017</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pic>
        <p:nvPicPr>
          <p:cNvPr id="7" name="Picture 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3936487" y="2510026"/>
            <a:ext cx="4319025" cy="1837948"/>
          </a:xfrm>
          <a:prstGeom prst="rect">
            <a:avLst/>
          </a:prstGeom>
        </p:spPr>
      </p:pic>
    </p:spTree>
    <p:extLst>
      <p:ext uri="{BB962C8B-B14F-4D97-AF65-F5344CB8AC3E}">
        <p14:creationId xmlns:p14="http://schemas.microsoft.com/office/powerpoint/2010/main" val="1990948547"/>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55" r:id="rId3"/>
    <p:sldLayoutId id="2147483676" r:id="rId4"/>
    <p:sldLayoutId id="2147483677" r:id="rId5"/>
    <p:sldLayoutId id="2147483678" r:id="rId6"/>
    <p:sldLayoutId id="2147483679" r:id="rId7"/>
    <p:sldLayoutId id="2147483680" r:id="rId8"/>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2530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0421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238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2273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107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394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7188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951571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TM03457452[[fn=Celestial]]</Template>
  <TotalTime>298</TotalTime>
  <Words>0</Words>
  <Application>Microsoft Office PowerPoint</Application>
  <PresentationFormat>Widescreen</PresentationFormat>
  <Paragraphs>0</Paragraphs>
  <Slides>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Calibri Light</vt:lpstr>
      <vt:lpstr>Open Sans</vt:lpstr>
      <vt:lpstr>Times New Roman</vt:lpstr>
      <vt:lpstr>Celestial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Stephens</dc:creator>
  <cp:lastModifiedBy>Josh Stephens</cp:lastModifiedBy>
  <cp:revision>20</cp:revision>
  <dcterms:created xsi:type="dcterms:W3CDTF">2016-10-28T14:17:23Z</dcterms:created>
  <dcterms:modified xsi:type="dcterms:W3CDTF">2017-07-20T03:39:06Z</dcterms:modified>
</cp:coreProperties>
</file>