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11" y="1242204"/>
            <a:ext cx="5028533" cy="5020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241539" y="224287"/>
            <a:ext cx="1167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doni BT" panose="02070703070706020303" pitchFamily="18" charset="0"/>
              </a:rPr>
              <a:t>- The</a:t>
            </a:r>
            <a:r>
              <a:rPr lang="en-US" sz="3200" baseline="0" dirty="0">
                <a:latin typeface="Bodoni BT" panose="02070703070706020303" pitchFamily="18" charset="0"/>
              </a:rPr>
              <a:t> Assorted Pictures of the Heart -    </a:t>
            </a:r>
            <a:endParaRPr lang="en-US" sz="3200" dirty="0">
              <a:latin typeface="Bodoni BT" panose="02070703070706020303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255598" y="1369724"/>
            <a:ext cx="635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Bodoni BT" panose="02070703070706020303" pitchFamily="18" charset="0"/>
              </a:rPr>
              <a:t>Biblical Description: </a:t>
            </a:r>
          </a:p>
          <a:p>
            <a:r>
              <a:rPr lang="en-US" sz="2400" dirty="0">
                <a:latin typeface="Bodoni BT" panose="02070703070706020303" pitchFamily="18" charset="0"/>
              </a:rPr>
              <a:t>The Bible describes</a:t>
            </a:r>
            <a:r>
              <a:rPr lang="en-US" sz="2400" baseline="0" dirty="0">
                <a:latin typeface="Bodoni BT" panose="02070703070706020303" pitchFamily="18" charset="0"/>
              </a:rPr>
              <a:t> our heart as the control center of every person.  (Proverbs 4:23)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255598" y="5168389"/>
            <a:ext cx="5729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latin typeface="Bodoni BT" panose="02070703070706020303" pitchFamily="18" charset="0"/>
              </a:rPr>
              <a:t>It is quite uncomfortable to think that God sees the whole picture of our hearts (Psalm 139:1-2; Matthew 6:4) </a:t>
            </a:r>
          </a:p>
          <a:p>
            <a:endParaRPr lang="en-US" sz="2400" dirty="0">
              <a:latin typeface="Bodoni BT" panose="02070703070706020303" pitchFamily="18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550744" y="3045326"/>
            <a:ext cx="5046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latin typeface="Bodoni BT" panose="02070703070706020303" pitchFamily="18" charset="0"/>
              </a:rPr>
              <a:t>Therefore, what is in the heart is bound to manifest itself in our responses to life and people around us. (Luke 6:45-48) </a:t>
            </a:r>
          </a:p>
        </p:txBody>
      </p:sp>
    </p:spTree>
    <p:extLst>
      <p:ext uri="{BB962C8B-B14F-4D97-AF65-F5344CB8AC3E}">
        <p14:creationId xmlns:p14="http://schemas.microsoft.com/office/powerpoint/2010/main" val="24702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3956" y="809062"/>
            <a:ext cx="7120751" cy="6048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304348" y="224287"/>
            <a:ext cx="1167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doni BT" panose="02070703070706020303" pitchFamily="18" charset="0"/>
              </a:rPr>
              <a:t>- </a:t>
            </a:r>
            <a:r>
              <a:rPr lang="en-US" sz="3200" u="sng" dirty="0">
                <a:latin typeface="Bodoni BT" panose="02070703070706020303" pitchFamily="18" charset="0"/>
              </a:rPr>
              <a:t>Pressure</a:t>
            </a:r>
            <a:r>
              <a:rPr lang="en-US" sz="3200" u="sng" baseline="0" dirty="0">
                <a:latin typeface="Bodoni BT" panose="02070703070706020303" pitchFamily="18" charset="0"/>
              </a:rPr>
              <a:t> Points on the Heart- </a:t>
            </a:r>
            <a:endParaRPr lang="en-US" sz="3200" u="sng" dirty="0">
              <a:latin typeface="Bodoni BT" panose="02070703070706020303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34332" y="1621765"/>
            <a:ext cx="635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/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 rot="1314486">
            <a:off x="266406" y="2974478"/>
            <a:ext cx="125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Wife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1314486">
            <a:off x="10172368" y="3294958"/>
            <a:ext cx="175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Husband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434475" y="6096272"/>
            <a:ext cx="142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Illness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20389015">
            <a:off x="9536883" y="4808774"/>
            <a:ext cx="24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Exhaustion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20585127">
            <a:off x="2166815" y="690789"/>
            <a:ext cx="186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Friends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721971" y="1974460"/>
            <a:ext cx="149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Work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78003" y="5803885"/>
            <a:ext cx="173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Family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12228" y="761648"/>
            <a:ext cx="187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Finances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8841491">
            <a:off x="415384" y="1072057"/>
            <a:ext cx="143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odoni BT" panose="02070703070706020303" pitchFamily="18" charset="0"/>
              </a:rPr>
              <a:t>Traffic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 userDrawn="1"/>
        </p:nvCxnSpPr>
        <p:spPr>
          <a:xfrm>
            <a:off x="1342948" y="1567645"/>
            <a:ext cx="1365747" cy="724779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</p:cNvCxnSpPr>
          <p:nvPr userDrawn="1"/>
        </p:nvCxnSpPr>
        <p:spPr>
          <a:xfrm>
            <a:off x="1485839" y="3472548"/>
            <a:ext cx="1217283" cy="337103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 flipV="1">
            <a:off x="2574235" y="5402466"/>
            <a:ext cx="1526243" cy="693806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 flipH="1" flipV="1">
            <a:off x="8607287" y="4186571"/>
            <a:ext cx="1659227" cy="941401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 flipH="1" flipV="1">
            <a:off x="7717246" y="5274386"/>
            <a:ext cx="883733" cy="90680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 userDrawn="1"/>
        </p:nvCxnSpPr>
        <p:spPr>
          <a:xfrm flipH="1">
            <a:off x="8259417" y="1232459"/>
            <a:ext cx="1398397" cy="86442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 userDrawn="1"/>
        </p:nvCxnSpPr>
        <p:spPr>
          <a:xfrm flipH="1">
            <a:off x="8851958" y="2200232"/>
            <a:ext cx="1110644" cy="711698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1"/>
          </p:cNvCxnSpPr>
          <p:nvPr userDrawn="1"/>
        </p:nvCxnSpPr>
        <p:spPr>
          <a:xfrm flipH="1">
            <a:off x="8925340" y="3231248"/>
            <a:ext cx="1321822" cy="204867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 userDrawn="1"/>
        </p:nvCxnSpPr>
        <p:spPr>
          <a:xfrm>
            <a:off x="3234907" y="1232459"/>
            <a:ext cx="424592" cy="445974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13" y="729549"/>
            <a:ext cx="7120751" cy="6048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244713" y="0"/>
            <a:ext cx="1167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u="sng" dirty="0">
                <a:latin typeface="Bodoni BT" panose="02070703070706020303" pitchFamily="18" charset="0"/>
              </a:rPr>
              <a:t>Pressure</a:t>
            </a:r>
            <a:r>
              <a:rPr lang="en-US" sz="3200" u="sng" baseline="0" dirty="0">
                <a:latin typeface="Bodoni BT" panose="02070703070706020303" pitchFamily="18" charset="0"/>
              </a:rPr>
              <a:t> Points Reveal what the Heart Loves - </a:t>
            </a:r>
            <a:endParaRPr lang="en-US" sz="3200" u="sng" dirty="0">
              <a:latin typeface="Bodoni BT" panose="02070703070706020303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34332" y="1621765"/>
            <a:ext cx="635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/>
              <a:t>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106885" y="5298571"/>
            <a:ext cx="139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Self-Love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909180" y="4096331"/>
            <a:ext cx="139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Peace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513850" y="2999472"/>
            <a:ext cx="139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Love of God</a:t>
            </a:r>
          </a:p>
        </p:txBody>
      </p:sp>
      <p:sp>
        <p:nvSpPr>
          <p:cNvPr id="29" name="TextBox 28"/>
          <p:cNvSpPr txBox="1"/>
          <p:nvPr userDrawn="1"/>
        </p:nvSpPr>
        <p:spPr>
          <a:xfrm rot="19948881">
            <a:off x="851680" y="2932697"/>
            <a:ext cx="11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Control</a:t>
            </a:r>
          </a:p>
        </p:txBody>
      </p:sp>
      <p:sp>
        <p:nvSpPr>
          <p:cNvPr id="30" name="TextBox 29"/>
          <p:cNvSpPr txBox="1"/>
          <p:nvPr userDrawn="1"/>
        </p:nvSpPr>
        <p:spPr>
          <a:xfrm rot="1566787">
            <a:off x="3570732" y="2953078"/>
            <a:ext cx="148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Acceptance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150897" y="4724103"/>
            <a:ext cx="124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Trusting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God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20516354">
            <a:off x="1409125" y="4199788"/>
            <a:ext cx="130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Perfection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000543" y="2260365"/>
            <a:ext cx="139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Power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20544686">
            <a:off x="4763679" y="3138457"/>
            <a:ext cx="139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Approval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2186135" y="4583356"/>
            <a:ext cx="102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Honor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God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512775" y="3822778"/>
            <a:ext cx="139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Respect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051857">
            <a:off x="1803873" y="2844917"/>
            <a:ext cx="126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Content</a:t>
            </a:r>
          </a:p>
        </p:txBody>
      </p:sp>
      <p:sp>
        <p:nvSpPr>
          <p:cNvPr id="40" name="TextBox 39"/>
          <p:cNvSpPr txBox="1"/>
          <p:nvPr userDrawn="1"/>
        </p:nvSpPr>
        <p:spPr>
          <a:xfrm rot="1942885">
            <a:off x="5549034" y="2729291"/>
            <a:ext cx="134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BT" panose="02070703070706020303" pitchFamily="18" charset="0"/>
              </a:rPr>
              <a:t>Happiness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96896" y="1745265"/>
            <a:ext cx="4815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BT" panose="02070703070706020303" pitchFamily="18" charset="0"/>
              </a:rPr>
              <a:t>The</a:t>
            </a:r>
            <a:r>
              <a:rPr lang="en-US" sz="2400" baseline="0" dirty="0">
                <a:latin typeface="Bodoni BT" panose="02070703070706020303" pitchFamily="18" charset="0"/>
              </a:rPr>
              <a:t> pressure points become a window into what the heart worships.  </a:t>
            </a:r>
          </a:p>
          <a:p>
            <a:endParaRPr lang="en-US" sz="2400" baseline="0" dirty="0">
              <a:latin typeface="Bodoni BT" panose="02070703070706020303" pitchFamily="18" charset="0"/>
            </a:endParaRPr>
          </a:p>
          <a:p>
            <a:r>
              <a:rPr lang="en-US" sz="2400" baseline="0" dirty="0">
                <a:latin typeface="Bodoni BT" panose="02070703070706020303" pitchFamily="18" charset="0"/>
              </a:rPr>
              <a:t>The deception is that sinners are not always aware of what they are worshiping and can even worship good things to the wrong degree.  (Jeremiah 17:9-10)</a:t>
            </a:r>
            <a:endParaRPr lang="en-US" sz="2400" dirty="0">
              <a:latin typeface="Bodoni BT" panose="02070703070706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44713" y="0"/>
            <a:ext cx="1167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u="sng" dirty="0">
                <a:latin typeface="Bodoni BT" panose="02070703070706020303" pitchFamily="18" charset="0"/>
              </a:rPr>
              <a:t>The Behavior of the Heart </a:t>
            </a:r>
            <a:r>
              <a:rPr lang="en-US" sz="3200" u="sng" baseline="0" dirty="0">
                <a:latin typeface="Bodoni BT" panose="02070703070706020303" pitchFamily="18" charset="0"/>
              </a:rPr>
              <a:t>– Luke 6:45-48 </a:t>
            </a:r>
            <a:endParaRPr lang="en-US" sz="3200" u="sng" dirty="0">
              <a:latin typeface="Bodoni BT" panose="02070703070706020303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34332" y="1621765"/>
            <a:ext cx="635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" y="953753"/>
            <a:ext cx="5866481" cy="536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 userDrawn="1"/>
        </p:nvSpPr>
        <p:spPr>
          <a:xfrm>
            <a:off x="2540355" y="4179856"/>
            <a:ext cx="1579748" cy="2141429"/>
          </a:xfrm>
          <a:prstGeom prst="roundRect">
            <a:avLst/>
          </a:prstGeom>
          <a:solidFill>
            <a:srgbClr val="08030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80881" y="847778"/>
            <a:ext cx="58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BT" panose="02070703070706020303" pitchFamily="18" charset="0"/>
              </a:rPr>
              <a:t>Behavior</a:t>
            </a:r>
            <a:r>
              <a:rPr lang="en-US" sz="2400" baseline="0" dirty="0">
                <a:latin typeface="Bodoni BT" panose="02070703070706020303" pitchFamily="18" charset="0"/>
              </a:rPr>
              <a:t> is like the check engine light on a vehicle.  It comes on to indicate that there is something wrong with the engine. 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993" y="4844310"/>
            <a:ext cx="576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latin typeface="Bodoni BT" panose="02070703070706020303" pitchFamily="18" charset="0"/>
              </a:rPr>
              <a:t>In order for us to change we must do more than address our behavior, but our behavior is an indicator of what we might be worshiping more than God.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81859" y="2762002"/>
            <a:ext cx="5717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latin typeface="Bodoni BT" panose="02070703070706020303" pitchFamily="18" charset="0"/>
              </a:rPr>
              <a:t>A mechanic doesn’t give a customer a hammer to smash the light, or instruct them to take out the fuse to turn off the light.  </a:t>
            </a:r>
          </a:p>
          <a:p>
            <a:endParaRPr lang="en-US" sz="2400" dirty="0">
              <a:latin typeface="Bodoni BT" panose="02070703070706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834332" y="1621765"/>
            <a:ext cx="635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37" y="168366"/>
            <a:ext cx="7844017" cy="44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6287" y="2710732"/>
            <a:ext cx="6958853" cy="391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6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6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3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2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8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7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Bodoni BT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23</cp:revision>
  <dcterms:created xsi:type="dcterms:W3CDTF">2016-10-28T14:17:23Z</dcterms:created>
  <dcterms:modified xsi:type="dcterms:W3CDTF">2017-09-20T00:56:17Z</dcterms:modified>
</cp:coreProperties>
</file>