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48" r:id="rId1"/>
  </p:sldMasterIdLst>
  <p:notesMasterIdLst>
    <p:notesMasterId r:id="rId6"/>
  </p:notesMasterIdLst>
  <p:handoutMasterIdLst>
    <p:handoutMasterId r:id="rId7"/>
  </p:handoutMasterIdLst>
  <p:sldIdLst>
    <p:sldId id="258" r:id="rId2"/>
    <p:sldId id="257"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280" autoAdjust="0"/>
  </p:normalViewPr>
  <p:slideViewPr>
    <p:cSldViewPr snapToGrid="0">
      <p:cViewPr varScale="1">
        <p:scale>
          <a:sx n="68" d="100"/>
          <a:sy n="68" d="100"/>
        </p:scale>
        <p:origin x="258" y="72"/>
      </p:cViewPr>
      <p:guideLst/>
    </p:cSldViewPr>
  </p:slideViewPr>
  <p:notesTextViewPr>
    <p:cViewPr>
      <p:scale>
        <a:sx n="3" d="2"/>
        <a:sy n="3" d="2"/>
      </p:scale>
      <p:origin x="0" y="0"/>
    </p:cViewPr>
  </p:notesTextViewPr>
  <p:notesViewPr>
    <p:cSldViewPr snapToGrid="0">
      <p:cViewPr varScale="1">
        <p:scale>
          <a:sx n="55" d="100"/>
          <a:sy n="55" d="100"/>
        </p:scale>
        <p:origin x="288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54474E-D2C0-449F-88BF-E5B4B42AA493}" type="datetimeFigureOut">
              <a:rPr lang="en-US" smtClean="0"/>
              <a:t>1/13/2017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8EDE5BA-151D-4403-8784-D1AB297F2B6C}" type="slidenum">
              <a:rPr lang="en-US" smtClean="0"/>
              <a:t>‹#›</a:t>
            </a:fld>
            <a:endParaRPr lang="en-US"/>
          </a:p>
        </p:txBody>
      </p:sp>
    </p:spTree>
    <p:extLst>
      <p:ext uri="{BB962C8B-B14F-4D97-AF65-F5344CB8AC3E}">
        <p14:creationId xmlns:p14="http://schemas.microsoft.com/office/powerpoint/2010/main" val="1912240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6C366B-C8B0-4006-812B-E8FC13BFD72D}" type="datetimeFigureOut">
              <a:rPr lang="en-US" smtClean="0"/>
              <a:t>1/13/2017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2A9F10-2120-4E3E-9971-8EF1680485C0}" type="slidenum">
              <a:rPr lang="en-US" smtClean="0"/>
              <a:t>‹#›</a:t>
            </a:fld>
            <a:endParaRPr lang="en-US"/>
          </a:p>
        </p:txBody>
      </p:sp>
    </p:spTree>
    <p:extLst>
      <p:ext uri="{BB962C8B-B14F-4D97-AF65-F5344CB8AC3E}">
        <p14:creationId xmlns:p14="http://schemas.microsoft.com/office/powerpoint/2010/main" val="3659684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b="1" dirty="0"/>
          </a:p>
        </p:txBody>
      </p:sp>
      <p:sp>
        <p:nvSpPr>
          <p:cNvPr id="4" name="Slide Number Placeholder 3"/>
          <p:cNvSpPr>
            <a:spLocks noGrp="1"/>
          </p:cNvSpPr>
          <p:nvPr>
            <p:ph type="sldNum" sz="quarter" idx="10"/>
          </p:nvPr>
        </p:nvSpPr>
        <p:spPr/>
        <p:txBody>
          <a:bodyPr/>
          <a:lstStyle/>
          <a:p>
            <a:fld id="{1C2A9F10-2120-4E3E-9971-8EF1680485C0}" type="slidenum">
              <a:rPr lang="en-US" smtClean="0"/>
              <a:t>2</a:t>
            </a:fld>
            <a:endParaRPr lang="en-US"/>
          </a:p>
        </p:txBody>
      </p:sp>
    </p:spTree>
    <p:extLst>
      <p:ext uri="{BB962C8B-B14F-4D97-AF65-F5344CB8AC3E}">
        <p14:creationId xmlns:p14="http://schemas.microsoft.com/office/powerpoint/2010/main" val="2582414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1C2A9F10-2120-4E3E-9971-8EF1680485C0}" type="slidenum">
              <a:rPr lang="en-US" smtClean="0"/>
              <a:t>3</a:t>
            </a:fld>
            <a:endParaRPr lang="en-US"/>
          </a:p>
        </p:txBody>
      </p:sp>
    </p:spTree>
    <p:extLst>
      <p:ext uri="{BB962C8B-B14F-4D97-AF65-F5344CB8AC3E}">
        <p14:creationId xmlns:p14="http://schemas.microsoft.com/office/powerpoint/2010/main" val="1800441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Explanation:  </a:t>
            </a:r>
          </a:p>
          <a:p>
            <a:r>
              <a:rPr lang="en-US" dirty="0"/>
              <a:t>The whole point of this diagram is to help picture the importance of God’s Love and Mercy flowing into</a:t>
            </a:r>
            <a:r>
              <a:rPr lang="en-US" baseline="0" dirty="0"/>
              <a:t> our lives and into the lives of those we love.  </a:t>
            </a:r>
          </a:p>
          <a:p>
            <a:endParaRPr lang="en-US" baseline="0" dirty="0"/>
          </a:p>
          <a:p>
            <a:r>
              <a:rPr lang="en-US" baseline="0" dirty="0"/>
              <a:t>God’s Love ought to permeate our ability to do good, bless, and pray for one another.  </a:t>
            </a:r>
            <a:endParaRPr lang="en-US" dirty="0"/>
          </a:p>
          <a:p>
            <a:endParaRPr lang="en-US" dirty="0"/>
          </a:p>
        </p:txBody>
      </p:sp>
      <p:sp>
        <p:nvSpPr>
          <p:cNvPr id="4" name="Slide Number Placeholder 3"/>
          <p:cNvSpPr>
            <a:spLocks noGrp="1"/>
          </p:cNvSpPr>
          <p:nvPr>
            <p:ph type="sldNum" sz="quarter" idx="10"/>
          </p:nvPr>
        </p:nvSpPr>
        <p:spPr/>
        <p:txBody>
          <a:bodyPr/>
          <a:lstStyle/>
          <a:p>
            <a:fld id="{1C2A9F10-2120-4E3E-9971-8EF1680485C0}" type="slidenum">
              <a:rPr lang="en-US" smtClean="0"/>
              <a:t>4</a:t>
            </a:fld>
            <a:endParaRPr lang="en-US"/>
          </a:p>
        </p:txBody>
      </p:sp>
    </p:spTree>
    <p:extLst>
      <p:ext uri="{BB962C8B-B14F-4D97-AF65-F5344CB8AC3E}">
        <p14:creationId xmlns:p14="http://schemas.microsoft.com/office/powerpoint/2010/main" val="32736500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www.biblegateway.com/passage/?search=Romans+12&amp;version=ESV#fen-ESV-28249i" TargetMode="External"/><Relationship Id="rId2" Type="http://schemas.openxmlformats.org/officeDocument/2006/relationships/hyperlink" Target="https://www.biblegateway.com/passage/?search=Romans+12&amp;version=ESV#fen-ESV-28246h"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1">
            <a:lumMod val="95000"/>
            <a:lumOff val="5000"/>
          </a:schemeClr>
        </a:solidFill>
        <a:effectLst/>
      </p:bgPr>
    </p:bg>
    <p:spTree>
      <p:nvGrpSpPr>
        <p:cNvPr id="1" name=""/>
        <p:cNvGrpSpPr/>
        <p:nvPr/>
      </p:nvGrpSpPr>
      <p:grpSpPr>
        <a:xfrm>
          <a:off x="0" y="0"/>
          <a:ext cx="0" cy="0"/>
          <a:chOff x="0" y="0"/>
          <a:chExt cx="0" cy="0"/>
        </a:xfrm>
      </p:grpSpPr>
      <p:sp useBgFill="1">
        <p:nvSpPr>
          <p:cNvPr id="10" name="Rectangle 9"/>
          <p:cNvSpPr/>
          <p:nvPr/>
        </p:nvSpPr>
        <p:spPr>
          <a:xfrm>
            <a:off x="10437812" y="0"/>
            <a:ext cx="685800" cy="1143000"/>
          </a:xfrm>
          <a:prstGeom prst="rect">
            <a:avLst/>
          </a:prstGeom>
          <a:ln>
            <a:noFill/>
          </a:ln>
        </p:spPr>
        <p:style>
          <a:lnRef idx="1">
            <a:schemeClr val="accent1"/>
          </a:lnRef>
          <a:fillRef idx="3">
            <a:schemeClr val="accent1"/>
          </a:fillRef>
          <a:effectRef idx="2">
            <a:schemeClr val="accent1"/>
          </a:effectRef>
          <a:fontRef idx="minor">
            <a:schemeClr val="lt1"/>
          </a:fontRef>
        </p:style>
      </p:sp>
      <p:pic>
        <p:nvPicPr>
          <p:cNvPr id="17" name="Picture 16"/>
          <p:cNvPicPr>
            <a:picLocks noChangeAspect="1"/>
          </p:cNvPicPr>
          <p:nvPr userDrawn="1"/>
        </p:nvPicPr>
        <p:blipFill>
          <a:blip r:embed="rId2"/>
          <a:stretch>
            <a:fillRect/>
          </a:stretch>
        </p:blipFill>
        <p:spPr>
          <a:xfrm>
            <a:off x="3936487" y="2510026"/>
            <a:ext cx="4319025" cy="183794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Pr>
        <a:solidFill>
          <a:schemeClr val="tx2">
            <a:lumMod val="75000"/>
          </a:schemeClr>
        </a:solidFill>
        <a:effectLst/>
      </p:bgPr>
    </p:bg>
    <p:spTree>
      <p:nvGrpSpPr>
        <p:cNvPr id="1" name=""/>
        <p:cNvGrpSpPr/>
        <p:nvPr/>
      </p:nvGrpSpPr>
      <p:grpSpPr>
        <a:xfrm>
          <a:off x="0" y="0"/>
          <a:ext cx="0" cy="0"/>
          <a:chOff x="0" y="0"/>
          <a:chExt cx="0" cy="0"/>
        </a:xfrm>
      </p:grpSpPr>
      <p:sp>
        <p:nvSpPr>
          <p:cNvPr id="3" name="TextBox 2"/>
          <p:cNvSpPr txBox="1"/>
          <p:nvPr userDrawn="1"/>
        </p:nvSpPr>
        <p:spPr>
          <a:xfrm>
            <a:off x="4248442" y="126609"/>
            <a:ext cx="3390314" cy="584775"/>
          </a:xfrm>
          <a:prstGeom prst="rect">
            <a:avLst/>
          </a:prstGeom>
          <a:noFill/>
        </p:spPr>
        <p:txBody>
          <a:bodyPr wrap="square" rtlCol="0">
            <a:spAutoFit/>
          </a:bodyPr>
          <a:lstStyle/>
          <a:p>
            <a:pPr algn="ctr"/>
            <a:r>
              <a:rPr lang="en-US" sz="3200" b="1" dirty="0">
                <a:solidFill>
                  <a:schemeClr val="bg1"/>
                </a:solidFill>
              </a:rPr>
              <a:t>Luke 6:27-36</a:t>
            </a:r>
          </a:p>
        </p:txBody>
      </p:sp>
      <p:sp>
        <p:nvSpPr>
          <p:cNvPr id="4" name="TextBox 3"/>
          <p:cNvSpPr txBox="1"/>
          <p:nvPr userDrawn="1"/>
        </p:nvSpPr>
        <p:spPr>
          <a:xfrm>
            <a:off x="154745" y="711384"/>
            <a:ext cx="11901267" cy="5786199"/>
          </a:xfrm>
          <a:prstGeom prst="rect">
            <a:avLst/>
          </a:prstGeom>
          <a:noFill/>
        </p:spPr>
        <p:txBody>
          <a:bodyPr wrap="square" rtlCol="0">
            <a:spAutoFit/>
          </a:bodyPr>
          <a:lstStyle/>
          <a:p>
            <a:r>
              <a:rPr lang="en-US" sz="2400" b="1" i="0" kern="1200" baseline="30000" dirty="0">
                <a:solidFill>
                  <a:schemeClr val="bg1"/>
                </a:solidFill>
                <a:effectLst/>
                <a:latin typeface="+mn-lt"/>
                <a:ea typeface="+mn-ea"/>
                <a:cs typeface="+mn-cs"/>
              </a:rPr>
              <a:t>27 </a:t>
            </a:r>
            <a:r>
              <a:rPr lang="en-US" sz="2400" b="0" i="0" kern="1200" dirty="0">
                <a:solidFill>
                  <a:schemeClr val="bg1"/>
                </a:solidFill>
                <a:effectLst/>
                <a:latin typeface="+mn-lt"/>
                <a:ea typeface="+mn-ea"/>
                <a:cs typeface="+mn-cs"/>
              </a:rPr>
              <a:t>“But I say to you who hear, </a:t>
            </a:r>
            <a:r>
              <a:rPr lang="en-US" sz="3200" b="0" i="0" u="sng" kern="1200" dirty="0">
                <a:solidFill>
                  <a:srgbClr val="FF0000"/>
                </a:solidFill>
                <a:effectLst/>
                <a:latin typeface="+mn-lt"/>
                <a:ea typeface="+mn-ea"/>
                <a:cs typeface="+mn-cs"/>
              </a:rPr>
              <a:t>Love</a:t>
            </a:r>
            <a:r>
              <a:rPr lang="en-US" sz="2400" b="0" i="0" kern="1200" dirty="0">
                <a:solidFill>
                  <a:schemeClr val="bg1"/>
                </a:solidFill>
                <a:effectLst/>
                <a:latin typeface="+mn-lt"/>
                <a:ea typeface="+mn-ea"/>
                <a:cs typeface="+mn-cs"/>
              </a:rPr>
              <a:t> your enemies, </a:t>
            </a:r>
            <a:r>
              <a:rPr lang="en-US" sz="3200" b="0" i="0" u="sng" kern="1200" dirty="0">
                <a:solidFill>
                  <a:srgbClr val="FF0000"/>
                </a:solidFill>
                <a:effectLst/>
                <a:latin typeface="+mn-lt"/>
                <a:ea typeface="+mn-ea"/>
                <a:cs typeface="+mn-cs"/>
              </a:rPr>
              <a:t>do good </a:t>
            </a:r>
            <a:r>
              <a:rPr lang="en-US" sz="2400" b="0" i="0" kern="1200" dirty="0">
                <a:solidFill>
                  <a:schemeClr val="bg1"/>
                </a:solidFill>
                <a:effectLst/>
                <a:latin typeface="+mn-lt"/>
                <a:ea typeface="+mn-ea"/>
                <a:cs typeface="+mn-cs"/>
              </a:rPr>
              <a:t>to those who hate you, </a:t>
            </a:r>
            <a:r>
              <a:rPr lang="en-US" sz="2400" b="1" i="0" kern="1200" baseline="30000" dirty="0">
                <a:solidFill>
                  <a:schemeClr val="bg1"/>
                </a:solidFill>
                <a:effectLst/>
                <a:latin typeface="+mn-lt"/>
                <a:ea typeface="+mn-ea"/>
                <a:cs typeface="+mn-cs"/>
              </a:rPr>
              <a:t>28 </a:t>
            </a:r>
            <a:r>
              <a:rPr lang="en-US" sz="3200" b="0" i="0" u="sng" kern="1200" dirty="0">
                <a:solidFill>
                  <a:srgbClr val="FF0000"/>
                </a:solidFill>
                <a:effectLst/>
                <a:latin typeface="+mn-lt"/>
                <a:ea typeface="+mn-ea"/>
                <a:cs typeface="+mn-cs"/>
              </a:rPr>
              <a:t>bless</a:t>
            </a:r>
            <a:r>
              <a:rPr lang="en-US" sz="2800" b="0" i="0" kern="1200" dirty="0">
                <a:solidFill>
                  <a:srgbClr val="FF0000"/>
                </a:solidFill>
                <a:effectLst/>
                <a:latin typeface="+mn-lt"/>
                <a:ea typeface="+mn-ea"/>
                <a:cs typeface="+mn-cs"/>
              </a:rPr>
              <a:t> </a:t>
            </a:r>
            <a:r>
              <a:rPr lang="en-US" sz="2400" b="0" i="0" kern="1200" dirty="0">
                <a:solidFill>
                  <a:schemeClr val="bg1"/>
                </a:solidFill>
                <a:effectLst/>
                <a:latin typeface="+mn-lt"/>
                <a:ea typeface="+mn-ea"/>
                <a:cs typeface="+mn-cs"/>
              </a:rPr>
              <a:t>those who curse you,</a:t>
            </a:r>
            <a:r>
              <a:rPr lang="en-US" sz="2800" b="0" i="0" kern="1200" dirty="0">
                <a:solidFill>
                  <a:srgbClr val="FF0000"/>
                </a:solidFill>
                <a:effectLst/>
                <a:latin typeface="+mn-lt"/>
                <a:ea typeface="+mn-ea"/>
                <a:cs typeface="+mn-cs"/>
              </a:rPr>
              <a:t> </a:t>
            </a:r>
            <a:r>
              <a:rPr lang="en-US" sz="3200" b="0" i="0" u="sng" kern="1200" dirty="0">
                <a:solidFill>
                  <a:srgbClr val="FF0000"/>
                </a:solidFill>
                <a:effectLst/>
                <a:latin typeface="+mn-lt"/>
                <a:ea typeface="+mn-ea"/>
                <a:cs typeface="+mn-cs"/>
              </a:rPr>
              <a:t>pray</a:t>
            </a:r>
            <a:r>
              <a:rPr lang="en-US" sz="2800" b="0" i="0" u="sng" kern="1200" dirty="0">
                <a:solidFill>
                  <a:srgbClr val="FF0000"/>
                </a:solidFill>
                <a:effectLst/>
                <a:latin typeface="+mn-lt"/>
                <a:ea typeface="+mn-ea"/>
                <a:cs typeface="+mn-cs"/>
              </a:rPr>
              <a:t> </a:t>
            </a:r>
            <a:r>
              <a:rPr lang="en-US" sz="2400" b="0" i="0" kern="1200" dirty="0">
                <a:solidFill>
                  <a:schemeClr val="bg1"/>
                </a:solidFill>
                <a:effectLst/>
                <a:latin typeface="+mn-lt"/>
                <a:ea typeface="+mn-ea"/>
                <a:cs typeface="+mn-cs"/>
              </a:rPr>
              <a:t>for those who abuse you.</a:t>
            </a:r>
            <a:r>
              <a:rPr lang="en-US" sz="2400" b="1" i="0" kern="1200" baseline="30000" dirty="0">
                <a:solidFill>
                  <a:schemeClr val="bg1"/>
                </a:solidFill>
                <a:effectLst/>
                <a:latin typeface="+mn-lt"/>
                <a:ea typeface="+mn-ea"/>
                <a:cs typeface="+mn-cs"/>
              </a:rPr>
              <a:t>29 </a:t>
            </a:r>
            <a:r>
              <a:rPr lang="en-US" sz="2400" b="0" i="0" kern="1200" dirty="0">
                <a:solidFill>
                  <a:schemeClr val="bg1"/>
                </a:solidFill>
                <a:effectLst/>
                <a:latin typeface="+mn-lt"/>
                <a:ea typeface="+mn-ea"/>
                <a:cs typeface="+mn-cs"/>
              </a:rPr>
              <a:t>To one who strikes you on the cheek, offer the other also, and from one who takes away your cloak do not withhold your tunic</a:t>
            </a:r>
            <a:r>
              <a:rPr lang="en-US" sz="2400" b="0" i="0" kern="1200" baseline="30000" dirty="0">
                <a:solidFill>
                  <a:schemeClr val="bg1"/>
                </a:solidFill>
                <a:effectLst/>
                <a:latin typeface="+mn-lt"/>
                <a:ea typeface="+mn-ea"/>
                <a:cs typeface="+mn-cs"/>
              </a:rPr>
              <a:t> </a:t>
            </a:r>
            <a:r>
              <a:rPr lang="en-US" sz="2400" b="0" i="0" kern="1200" dirty="0">
                <a:solidFill>
                  <a:schemeClr val="bg1"/>
                </a:solidFill>
                <a:effectLst/>
                <a:latin typeface="+mn-lt"/>
                <a:ea typeface="+mn-ea"/>
                <a:cs typeface="+mn-cs"/>
              </a:rPr>
              <a:t>either.</a:t>
            </a:r>
            <a:r>
              <a:rPr lang="en-US" sz="2400" b="1" i="0" kern="1200" baseline="30000" dirty="0">
                <a:solidFill>
                  <a:schemeClr val="bg1"/>
                </a:solidFill>
                <a:effectLst/>
                <a:latin typeface="+mn-lt"/>
                <a:ea typeface="+mn-ea"/>
                <a:cs typeface="+mn-cs"/>
              </a:rPr>
              <a:t>30 </a:t>
            </a:r>
            <a:r>
              <a:rPr lang="en-US" sz="2400" b="0" i="0" kern="1200" dirty="0">
                <a:solidFill>
                  <a:schemeClr val="bg1"/>
                </a:solidFill>
                <a:effectLst/>
                <a:latin typeface="+mn-lt"/>
                <a:ea typeface="+mn-ea"/>
                <a:cs typeface="+mn-cs"/>
              </a:rPr>
              <a:t>Give to everyone who begs from you, and from one who takes away your goods do not demand them back. </a:t>
            </a:r>
            <a:r>
              <a:rPr lang="en-US" sz="2400" b="1" i="0" kern="1200" baseline="30000" dirty="0">
                <a:solidFill>
                  <a:schemeClr val="bg1"/>
                </a:solidFill>
                <a:effectLst/>
                <a:latin typeface="+mn-lt"/>
                <a:ea typeface="+mn-ea"/>
                <a:cs typeface="+mn-cs"/>
              </a:rPr>
              <a:t>31 </a:t>
            </a:r>
            <a:r>
              <a:rPr lang="en-US" sz="2400" b="0" i="0" kern="1200" dirty="0">
                <a:solidFill>
                  <a:schemeClr val="bg1"/>
                </a:solidFill>
                <a:effectLst/>
                <a:latin typeface="+mn-lt"/>
                <a:ea typeface="+mn-ea"/>
                <a:cs typeface="+mn-cs"/>
              </a:rPr>
              <a:t>And as you wish that others would do to you, do so to them.</a:t>
            </a:r>
          </a:p>
          <a:p>
            <a:r>
              <a:rPr lang="en-US" sz="2400" b="1" i="0" kern="1200" baseline="30000" dirty="0">
                <a:solidFill>
                  <a:schemeClr val="bg1"/>
                </a:solidFill>
                <a:effectLst/>
                <a:latin typeface="+mn-lt"/>
                <a:ea typeface="+mn-ea"/>
                <a:cs typeface="+mn-cs"/>
              </a:rPr>
              <a:t>32 </a:t>
            </a:r>
            <a:r>
              <a:rPr lang="en-US" sz="2400" b="0" i="0" kern="1200" dirty="0">
                <a:solidFill>
                  <a:schemeClr val="bg1"/>
                </a:solidFill>
                <a:effectLst/>
                <a:latin typeface="+mn-lt"/>
                <a:ea typeface="+mn-ea"/>
                <a:cs typeface="+mn-cs"/>
              </a:rPr>
              <a:t>“If you love those who love you, what benefit is that to you? For even sinners love those who love them. </a:t>
            </a:r>
            <a:r>
              <a:rPr lang="en-US" sz="2400" b="1" i="0" kern="1200" baseline="30000" dirty="0">
                <a:solidFill>
                  <a:schemeClr val="bg1"/>
                </a:solidFill>
                <a:effectLst/>
                <a:latin typeface="+mn-lt"/>
                <a:ea typeface="+mn-ea"/>
                <a:cs typeface="+mn-cs"/>
              </a:rPr>
              <a:t>33 </a:t>
            </a:r>
            <a:r>
              <a:rPr lang="en-US" sz="2400" b="0" i="0" kern="1200" dirty="0">
                <a:solidFill>
                  <a:schemeClr val="bg1"/>
                </a:solidFill>
                <a:effectLst/>
                <a:latin typeface="+mn-lt"/>
                <a:ea typeface="+mn-ea"/>
                <a:cs typeface="+mn-cs"/>
              </a:rPr>
              <a:t>And if you do good to those who do good to you, what benefit is that to you? For even sinners do the same.</a:t>
            </a:r>
            <a:r>
              <a:rPr lang="en-US" sz="2400" b="1" i="0" kern="1200" baseline="30000" dirty="0">
                <a:solidFill>
                  <a:schemeClr val="bg1"/>
                </a:solidFill>
                <a:effectLst/>
                <a:latin typeface="+mn-lt"/>
                <a:ea typeface="+mn-ea"/>
                <a:cs typeface="+mn-cs"/>
              </a:rPr>
              <a:t>34 </a:t>
            </a:r>
            <a:r>
              <a:rPr lang="en-US" sz="2400" b="0" i="0" kern="1200" dirty="0">
                <a:solidFill>
                  <a:schemeClr val="bg1"/>
                </a:solidFill>
                <a:effectLst/>
                <a:latin typeface="+mn-lt"/>
                <a:ea typeface="+mn-ea"/>
                <a:cs typeface="+mn-cs"/>
              </a:rPr>
              <a:t>And if you lend to those from whom you expect to receive, what credit is that to you? Even sinners lend to sinners, to get back the same amount. </a:t>
            </a:r>
            <a:r>
              <a:rPr lang="en-US" sz="2400" b="1" i="0" kern="1200" baseline="30000" dirty="0">
                <a:solidFill>
                  <a:schemeClr val="bg1"/>
                </a:solidFill>
                <a:effectLst/>
                <a:latin typeface="+mn-lt"/>
                <a:ea typeface="+mn-ea"/>
                <a:cs typeface="+mn-cs"/>
              </a:rPr>
              <a:t>35 </a:t>
            </a:r>
            <a:r>
              <a:rPr lang="en-US" sz="2400" b="0" i="0" kern="1200" dirty="0">
                <a:solidFill>
                  <a:schemeClr val="bg1"/>
                </a:solidFill>
                <a:effectLst/>
                <a:latin typeface="+mn-lt"/>
                <a:ea typeface="+mn-ea"/>
                <a:cs typeface="+mn-cs"/>
              </a:rPr>
              <a:t>But love your enemies, and do good, and lend, expecting nothing in return, and your reward will be great, and you will be sons of the Most High, for he is kind to the ungrateful and the evil. </a:t>
            </a:r>
            <a:r>
              <a:rPr lang="en-US" sz="2400" b="1" i="0" kern="1200" baseline="30000" dirty="0">
                <a:solidFill>
                  <a:schemeClr val="bg1"/>
                </a:solidFill>
                <a:effectLst/>
                <a:latin typeface="+mn-lt"/>
                <a:ea typeface="+mn-ea"/>
                <a:cs typeface="+mn-cs"/>
              </a:rPr>
              <a:t>36 </a:t>
            </a:r>
            <a:r>
              <a:rPr lang="en-US" sz="2400" b="0" i="0" kern="1200" dirty="0">
                <a:solidFill>
                  <a:schemeClr val="bg1"/>
                </a:solidFill>
                <a:effectLst/>
                <a:latin typeface="+mn-lt"/>
                <a:ea typeface="+mn-ea"/>
                <a:cs typeface="+mn-cs"/>
              </a:rPr>
              <a:t>Be merciful, even as your Father is merciful.</a:t>
            </a:r>
          </a:p>
          <a:p>
            <a:endParaRPr lang="en-US" dirty="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bg>
      <p:bgPr>
        <a:solidFill>
          <a:schemeClr val="tx2">
            <a:lumMod val="75000"/>
          </a:schemeClr>
        </a:solidFill>
        <a:effectLst/>
      </p:bgPr>
    </p:bg>
    <p:spTree>
      <p:nvGrpSpPr>
        <p:cNvPr id="1" name=""/>
        <p:cNvGrpSpPr/>
        <p:nvPr/>
      </p:nvGrpSpPr>
      <p:grpSpPr>
        <a:xfrm>
          <a:off x="0" y="0"/>
          <a:ext cx="0" cy="0"/>
          <a:chOff x="0" y="0"/>
          <a:chExt cx="0" cy="0"/>
        </a:xfrm>
      </p:grpSpPr>
      <p:sp>
        <p:nvSpPr>
          <p:cNvPr id="25" name="TextBox 24"/>
          <p:cNvSpPr txBox="1"/>
          <p:nvPr userDrawn="1"/>
        </p:nvSpPr>
        <p:spPr>
          <a:xfrm>
            <a:off x="4206238" y="0"/>
            <a:ext cx="3390314" cy="584775"/>
          </a:xfrm>
          <a:prstGeom prst="rect">
            <a:avLst/>
          </a:prstGeom>
          <a:noFill/>
        </p:spPr>
        <p:txBody>
          <a:bodyPr wrap="square" rtlCol="0">
            <a:spAutoFit/>
          </a:bodyPr>
          <a:lstStyle/>
          <a:p>
            <a:pPr algn="ctr"/>
            <a:r>
              <a:rPr lang="en-US" sz="3200" b="1" dirty="0">
                <a:solidFill>
                  <a:schemeClr val="bg1"/>
                </a:solidFill>
              </a:rPr>
              <a:t>Romans 12:9-21</a:t>
            </a:r>
          </a:p>
        </p:txBody>
      </p:sp>
      <p:sp>
        <p:nvSpPr>
          <p:cNvPr id="27" name="TextBox 26"/>
          <p:cNvSpPr txBox="1"/>
          <p:nvPr userDrawn="1"/>
        </p:nvSpPr>
        <p:spPr>
          <a:xfrm>
            <a:off x="154745" y="711384"/>
            <a:ext cx="11901267" cy="6001643"/>
          </a:xfrm>
          <a:prstGeom prst="rect">
            <a:avLst/>
          </a:prstGeom>
          <a:noFill/>
        </p:spPr>
        <p:txBody>
          <a:bodyPr wrap="square" rtlCol="0">
            <a:spAutoFit/>
          </a:bodyPr>
          <a:lstStyle/>
          <a:p>
            <a:r>
              <a:rPr lang="en-US" sz="2400" b="1" i="0" kern="1200" baseline="30000" dirty="0">
                <a:solidFill>
                  <a:schemeClr val="bg1"/>
                </a:solidFill>
                <a:effectLst/>
                <a:latin typeface="+mn-lt"/>
                <a:ea typeface="+mn-ea"/>
                <a:cs typeface="+mn-cs"/>
              </a:rPr>
              <a:t>9 </a:t>
            </a:r>
            <a:r>
              <a:rPr lang="en-US" sz="2400" b="0" i="0" kern="1200" dirty="0">
                <a:solidFill>
                  <a:schemeClr val="bg1"/>
                </a:solidFill>
                <a:effectLst/>
                <a:latin typeface="+mn-lt"/>
                <a:ea typeface="+mn-ea"/>
                <a:cs typeface="+mn-cs"/>
              </a:rPr>
              <a:t>Let love be genuine. Abhor what is evil; hold fast to what is good.</a:t>
            </a:r>
            <a:r>
              <a:rPr lang="en-US" sz="2400" b="1" i="0" kern="1200" baseline="30000" dirty="0">
                <a:solidFill>
                  <a:schemeClr val="bg1"/>
                </a:solidFill>
                <a:effectLst/>
                <a:latin typeface="+mn-lt"/>
                <a:ea typeface="+mn-ea"/>
                <a:cs typeface="+mn-cs"/>
              </a:rPr>
              <a:t>10 </a:t>
            </a:r>
            <a:r>
              <a:rPr lang="en-US" sz="2400" b="0" i="0" kern="1200" dirty="0">
                <a:solidFill>
                  <a:schemeClr val="bg1"/>
                </a:solidFill>
                <a:effectLst/>
                <a:latin typeface="+mn-lt"/>
                <a:ea typeface="+mn-ea"/>
                <a:cs typeface="+mn-cs"/>
              </a:rPr>
              <a:t>Love one another with brotherly affection. Outdo one another in showing honor. </a:t>
            </a:r>
            <a:r>
              <a:rPr lang="en-US" sz="2400" b="1" i="0" kern="1200" baseline="30000" dirty="0">
                <a:solidFill>
                  <a:schemeClr val="bg1"/>
                </a:solidFill>
                <a:effectLst/>
                <a:latin typeface="+mn-lt"/>
                <a:ea typeface="+mn-ea"/>
                <a:cs typeface="+mn-cs"/>
              </a:rPr>
              <a:t>11 </a:t>
            </a:r>
            <a:r>
              <a:rPr lang="en-US" sz="2400" b="0" i="0" kern="1200" dirty="0">
                <a:solidFill>
                  <a:schemeClr val="bg1"/>
                </a:solidFill>
                <a:effectLst/>
                <a:latin typeface="+mn-lt"/>
                <a:ea typeface="+mn-ea"/>
                <a:cs typeface="+mn-cs"/>
              </a:rPr>
              <a:t>Do not be slothful in zeal, be fervent in spirit, serve the Lord. </a:t>
            </a:r>
            <a:r>
              <a:rPr lang="en-US" sz="2400" b="1" i="0" kern="1200" baseline="30000" dirty="0">
                <a:solidFill>
                  <a:schemeClr val="bg1"/>
                </a:solidFill>
                <a:effectLst/>
                <a:latin typeface="+mn-lt"/>
                <a:ea typeface="+mn-ea"/>
                <a:cs typeface="+mn-cs"/>
              </a:rPr>
              <a:t>12 </a:t>
            </a:r>
            <a:r>
              <a:rPr lang="en-US" sz="2400" b="0" i="0" kern="1200" dirty="0">
                <a:solidFill>
                  <a:schemeClr val="bg1"/>
                </a:solidFill>
                <a:effectLst/>
                <a:latin typeface="+mn-lt"/>
                <a:ea typeface="+mn-ea"/>
                <a:cs typeface="+mn-cs"/>
              </a:rPr>
              <a:t>Rejoice in hope, be patient in tribulation, be constant in prayer. </a:t>
            </a:r>
            <a:r>
              <a:rPr lang="en-US" sz="2400" b="1" i="0" kern="1200" baseline="30000" dirty="0">
                <a:solidFill>
                  <a:schemeClr val="bg1"/>
                </a:solidFill>
                <a:effectLst/>
                <a:latin typeface="+mn-lt"/>
                <a:ea typeface="+mn-ea"/>
                <a:cs typeface="+mn-cs"/>
              </a:rPr>
              <a:t>13 </a:t>
            </a:r>
            <a:r>
              <a:rPr lang="en-US" sz="2400" b="0" i="0" kern="1200" dirty="0">
                <a:solidFill>
                  <a:schemeClr val="bg1"/>
                </a:solidFill>
                <a:effectLst/>
                <a:latin typeface="+mn-lt"/>
                <a:ea typeface="+mn-ea"/>
                <a:cs typeface="+mn-cs"/>
              </a:rPr>
              <a:t>Contribute to the needs of the saints and seek to show hospitality.</a:t>
            </a:r>
          </a:p>
          <a:p>
            <a:r>
              <a:rPr lang="en-US" sz="2400" b="1" i="0" kern="1200" baseline="30000" dirty="0">
                <a:solidFill>
                  <a:schemeClr val="bg1"/>
                </a:solidFill>
                <a:effectLst/>
                <a:latin typeface="+mn-lt"/>
                <a:ea typeface="+mn-ea"/>
                <a:cs typeface="+mn-cs"/>
              </a:rPr>
              <a:t>14 </a:t>
            </a:r>
            <a:r>
              <a:rPr lang="en-US" sz="2400" b="0" i="0" kern="1200" dirty="0">
                <a:solidFill>
                  <a:schemeClr val="bg1"/>
                </a:solidFill>
                <a:effectLst/>
                <a:latin typeface="+mn-lt"/>
                <a:ea typeface="+mn-ea"/>
                <a:cs typeface="+mn-cs"/>
              </a:rPr>
              <a:t>Bless those who persecute you; bless and do not curse them.</a:t>
            </a:r>
            <a:r>
              <a:rPr lang="en-US" sz="2400" b="1" i="0" kern="1200" baseline="30000" dirty="0">
                <a:solidFill>
                  <a:schemeClr val="bg1"/>
                </a:solidFill>
                <a:effectLst/>
                <a:latin typeface="+mn-lt"/>
                <a:ea typeface="+mn-ea"/>
                <a:cs typeface="+mn-cs"/>
              </a:rPr>
              <a:t>15 </a:t>
            </a:r>
            <a:r>
              <a:rPr lang="en-US" sz="2400" b="0" i="0" kern="1200" dirty="0">
                <a:solidFill>
                  <a:schemeClr val="bg1"/>
                </a:solidFill>
                <a:effectLst/>
                <a:latin typeface="+mn-lt"/>
                <a:ea typeface="+mn-ea"/>
                <a:cs typeface="+mn-cs"/>
              </a:rPr>
              <a:t>Rejoice with those who rejoice, weep with those who weep. </a:t>
            </a:r>
            <a:r>
              <a:rPr lang="en-US" sz="2400" b="1" i="0" kern="1200" baseline="30000" dirty="0">
                <a:solidFill>
                  <a:schemeClr val="bg1"/>
                </a:solidFill>
                <a:effectLst/>
                <a:latin typeface="+mn-lt"/>
                <a:ea typeface="+mn-ea"/>
                <a:cs typeface="+mn-cs"/>
              </a:rPr>
              <a:t>16 </a:t>
            </a:r>
            <a:r>
              <a:rPr lang="en-US" sz="2400" b="0" i="0" kern="1200" dirty="0">
                <a:solidFill>
                  <a:schemeClr val="bg1"/>
                </a:solidFill>
                <a:effectLst/>
                <a:latin typeface="+mn-lt"/>
                <a:ea typeface="+mn-ea"/>
                <a:cs typeface="+mn-cs"/>
              </a:rPr>
              <a:t>Live in harmony with one another. Do not be haughty, but associate with the lowly.</a:t>
            </a:r>
            <a:r>
              <a:rPr lang="en-US" sz="2400" b="0" i="0" kern="1200" baseline="30000" dirty="0">
                <a:solidFill>
                  <a:schemeClr val="bg1"/>
                </a:solidFill>
                <a:effectLst/>
                <a:latin typeface="+mn-lt"/>
                <a:ea typeface="+mn-ea"/>
                <a:cs typeface="+mn-cs"/>
              </a:rPr>
              <a:t>[</a:t>
            </a:r>
            <a:r>
              <a:rPr lang="en-US" sz="2400" b="0" i="0" u="none" strike="noStrike" kern="1200" baseline="30000" dirty="0">
                <a:solidFill>
                  <a:schemeClr val="bg1"/>
                </a:solidFill>
                <a:effectLst/>
                <a:latin typeface="+mn-lt"/>
                <a:ea typeface="+mn-ea"/>
                <a:cs typeface="+mn-cs"/>
                <a:hlinkClick r:id="rId2" tooltip="See footnote h"/>
              </a:rPr>
              <a:t>h</a:t>
            </a:r>
            <a:r>
              <a:rPr lang="en-US" sz="2400" b="0" i="0" kern="1200" baseline="30000" dirty="0">
                <a:solidFill>
                  <a:schemeClr val="bg1"/>
                </a:solidFill>
                <a:effectLst/>
                <a:latin typeface="+mn-lt"/>
                <a:ea typeface="+mn-ea"/>
                <a:cs typeface="+mn-cs"/>
              </a:rPr>
              <a:t>]</a:t>
            </a:r>
            <a:r>
              <a:rPr lang="en-US" sz="2400" b="0" i="0" kern="1200" dirty="0">
                <a:solidFill>
                  <a:schemeClr val="bg1"/>
                </a:solidFill>
                <a:effectLst/>
                <a:latin typeface="+mn-lt"/>
                <a:ea typeface="+mn-ea"/>
                <a:cs typeface="+mn-cs"/>
              </a:rPr>
              <a:t> Never be wise in your own sight. </a:t>
            </a:r>
            <a:r>
              <a:rPr lang="en-US" sz="2400" b="1" i="0" kern="1200" baseline="30000" dirty="0">
                <a:solidFill>
                  <a:schemeClr val="bg1"/>
                </a:solidFill>
                <a:effectLst/>
                <a:latin typeface="+mn-lt"/>
                <a:ea typeface="+mn-ea"/>
                <a:cs typeface="+mn-cs"/>
              </a:rPr>
              <a:t>17 </a:t>
            </a:r>
            <a:r>
              <a:rPr lang="en-US" sz="2400" b="0" i="0" kern="1200" dirty="0">
                <a:solidFill>
                  <a:schemeClr val="bg1"/>
                </a:solidFill>
                <a:effectLst/>
                <a:latin typeface="+mn-lt"/>
                <a:ea typeface="+mn-ea"/>
                <a:cs typeface="+mn-cs"/>
              </a:rPr>
              <a:t>Repay no one evil for evil, but give thought to do what is honorable in the sight of all. </a:t>
            </a:r>
            <a:r>
              <a:rPr lang="en-US" sz="2400" b="1" i="0" kern="1200" baseline="30000" dirty="0">
                <a:solidFill>
                  <a:schemeClr val="bg1"/>
                </a:solidFill>
                <a:effectLst/>
                <a:latin typeface="+mn-lt"/>
                <a:ea typeface="+mn-ea"/>
                <a:cs typeface="+mn-cs"/>
              </a:rPr>
              <a:t>18 </a:t>
            </a:r>
            <a:r>
              <a:rPr lang="en-US" sz="2400" b="0" i="0" kern="1200" dirty="0">
                <a:solidFill>
                  <a:schemeClr val="bg1"/>
                </a:solidFill>
                <a:effectLst/>
                <a:latin typeface="+mn-lt"/>
                <a:ea typeface="+mn-ea"/>
                <a:cs typeface="+mn-cs"/>
              </a:rPr>
              <a:t>If possible, so far as it depends on you, live peaceably with all. </a:t>
            </a:r>
            <a:r>
              <a:rPr lang="en-US" sz="2400" b="1" i="0" kern="1200" baseline="30000" dirty="0">
                <a:solidFill>
                  <a:schemeClr val="bg1"/>
                </a:solidFill>
                <a:effectLst/>
                <a:latin typeface="+mn-lt"/>
                <a:ea typeface="+mn-ea"/>
                <a:cs typeface="+mn-cs"/>
              </a:rPr>
              <a:t>19 </a:t>
            </a:r>
            <a:r>
              <a:rPr lang="en-US" sz="2400" b="0" i="0" kern="1200" dirty="0">
                <a:solidFill>
                  <a:schemeClr val="bg1"/>
                </a:solidFill>
                <a:effectLst/>
                <a:latin typeface="+mn-lt"/>
                <a:ea typeface="+mn-ea"/>
                <a:cs typeface="+mn-cs"/>
              </a:rPr>
              <a:t>Beloved, never avenge yourselves, but leave it</a:t>
            </a:r>
            <a:r>
              <a:rPr lang="en-US" sz="2400" b="0" i="0" kern="1200" baseline="30000" dirty="0">
                <a:solidFill>
                  <a:schemeClr val="bg1"/>
                </a:solidFill>
                <a:effectLst/>
                <a:latin typeface="+mn-lt"/>
                <a:ea typeface="+mn-ea"/>
                <a:cs typeface="+mn-cs"/>
              </a:rPr>
              <a:t>[</a:t>
            </a:r>
            <a:r>
              <a:rPr lang="en-US" sz="2400" b="0" i="0" u="none" strike="noStrike" kern="1200" baseline="30000" dirty="0" err="1">
                <a:solidFill>
                  <a:schemeClr val="bg1"/>
                </a:solidFill>
                <a:effectLst/>
                <a:latin typeface="+mn-lt"/>
                <a:ea typeface="+mn-ea"/>
                <a:cs typeface="+mn-cs"/>
                <a:hlinkClick r:id="rId3" tooltip="See footnote i"/>
              </a:rPr>
              <a:t>i</a:t>
            </a:r>
            <a:r>
              <a:rPr lang="en-US" sz="2400" b="0" i="0" kern="1200" baseline="30000" dirty="0">
                <a:solidFill>
                  <a:schemeClr val="bg1"/>
                </a:solidFill>
                <a:effectLst/>
                <a:latin typeface="+mn-lt"/>
                <a:ea typeface="+mn-ea"/>
                <a:cs typeface="+mn-cs"/>
              </a:rPr>
              <a:t>]</a:t>
            </a:r>
            <a:r>
              <a:rPr lang="en-US" sz="2400" b="0" i="0" kern="1200" dirty="0">
                <a:solidFill>
                  <a:schemeClr val="bg1"/>
                </a:solidFill>
                <a:effectLst/>
                <a:latin typeface="+mn-lt"/>
                <a:ea typeface="+mn-ea"/>
                <a:cs typeface="+mn-cs"/>
              </a:rPr>
              <a:t> to the wrath of God, for it is written, “Vengeance is mine, I will repay, says the Lord.” </a:t>
            </a:r>
            <a:r>
              <a:rPr lang="en-US" sz="2400" b="1" i="0" kern="1200" baseline="30000" dirty="0">
                <a:solidFill>
                  <a:schemeClr val="bg1"/>
                </a:solidFill>
                <a:effectLst/>
                <a:latin typeface="+mn-lt"/>
                <a:ea typeface="+mn-ea"/>
                <a:cs typeface="+mn-cs"/>
              </a:rPr>
              <a:t>20 </a:t>
            </a:r>
            <a:r>
              <a:rPr lang="en-US" sz="2400" b="0" i="0" kern="1200" dirty="0">
                <a:solidFill>
                  <a:schemeClr val="bg1"/>
                </a:solidFill>
                <a:effectLst/>
                <a:latin typeface="+mn-lt"/>
                <a:ea typeface="+mn-ea"/>
                <a:cs typeface="+mn-cs"/>
              </a:rPr>
              <a:t>To the contrary, “if your enemy is hungry, feed him; if he is thirsty, give him something to drink; for by so doing you will heap burning coals on his head.” </a:t>
            </a:r>
            <a:r>
              <a:rPr lang="en-US" sz="2400" b="1" i="0" kern="1200" baseline="30000" dirty="0">
                <a:solidFill>
                  <a:schemeClr val="bg1"/>
                </a:solidFill>
                <a:effectLst/>
                <a:latin typeface="+mn-lt"/>
                <a:ea typeface="+mn-ea"/>
                <a:cs typeface="+mn-cs"/>
              </a:rPr>
              <a:t>21 </a:t>
            </a:r>
            <a:r>
              <a:rPr lang="en-US" sz="2400" b="0" i="0" kern="1200" dirty="0">
                <a:solidFill>
                  <a:schemeClr val="bg1"/>
                </a:solidFill>
                <a:effectLst/>
                <a:latin typeface="+mn-lt"/>
                <a:ea typeface="+mn-ea"/>
                <a:cs typeface="+mn-cs"/>
              </a:rPr>
              <a:t>Do not be overcome by evil, but overcome evil with good.</a:t>
            </a:r>
          </a:p>
          <a:p>
            <a:endParaRPr lang="en-US" sz="2400" dirty="0">
              <a:solidFill>
                <a:schemeClr val="bg1"/>
              </a:solidFill>
            </a:endParaRPr>
          </a:p>
        </p:txBody>
      </p:sp>
    </p:spTree>
    <p:extLst>
      <p:ext uri="{BB962C8B-B14F-4D97-AF65-F5344CB8AC3E}">
        <p14:creationId xmlns:p14="http://schemas.microsoft.com/office/powerpoint/2010/main" val="2918031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Title and Content">
    <p:bg>
      <p:bgPr>
        <a:gradFill flip="none" rotWithShape="1">
          <a:gsLst>
            <a:gs pos="0">
              <a:schemeClr val="accent4">
                <a:lumMod val="89000"/>
              </a:schemeClr>
            </a:gs>
            <a:gs pos="23000">
              <a:schemeClr val="accent4">
                <a:lumMod val="89000"/>
              </a:schemeClr>
            </a:gs>
            <a:gs pos="69000">
              <a:schemeClr val="accent4">
                <a:lumMod val="75000"/>
              </a:schemeClr>
            </a:gs>
            <a:gs pos="97000">
              <a:schemeClr val="accent4">
                <a:lumMod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0" name="Curved Down Arrow 29"/>
          <p:cNvSpPr/>
          <p:nvPr userDrawn="1"/>
        </p:nvSpPr>
        <p:spPr>
          <a:xfrm rot="20430081" flipH="1">
            <a:off x="2191366" y="3191446"/>
            <a:ext cx="3528989" cy="1194291"/>
          </a:xfrm>
          <a:prstGeom prst="curved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Curved Down Arrow 12"/>
          <p:cNvSpPr/>
          <p:nvPr userDrawn="1"/>
        </p:nvSpPr>
        <p:spPr>
          <a:xfrm rot="1106971">
            <a:off x="6346387" y="3207560"/>
            <a:ext cx="3468571" cy="1216255"/>
          </a:xfrm>
          <a:prstGeom prst="curved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TextBox 2"/>
          <p:cNvSpPr txBox="1"/>
          <p:nvPr userDrawn="1"/>
        </p:nvSpPr>
        <p:spPr>
          <a:xfrm>
            <a:off x="148088" y="27816"/>
            <a:ext cx="11823517" cy="584775"/>
          </a:xfrm>
          <a:prstGeom prst="rect">
            <a:avLst/>
          </a:prstGeom>
          <a:solidFill>
            <a:schemeClr val="tx1"/>
          </a:solidFill>
        </p:spPr>
        <p:txBody>
          <a:bodyPr wrap="square" rtlCol="0">
            <a:spAutoFit/>
          </a:bodyPr>
          <a:lstStyle/>
          <a:p>
            <a:pPr algn="ctr"/>
            <a:r>
              <a:rPr lang="en-US" sz="3200" b="1" i="1" u="none" dirty="0">
                <a:solidFill>
                  <a:schemeClr val="bg1"/>
                </a:solidFill>
              </a:rPr>
              <a:t>Peace</a:t>
            </a:r>
            <a:r>
              <a:rPr lang="en-US" sz="3200" b="1" i="1" u="none" baseline="0" dirty="0">
                <a:solidFill>
                  <a:schemeClr val="bg1"/>
                </a:solidFill>
              </a:rPr>
              <a:t> Making Ministry Plan Diagram – Dr. Robert Jones</a:t>
            </a:r>
            <a:endParaRPr lang="en-US" sz="3200" b="1" i="1" u="none" dirty="0">
              <a:solidFill>
                <a:schemeClr val="bg1"/>
              </a:solidFill>
            </a:endParaRPr>
          </a:p>
        </p:txBody>
      </p:sp>
      <p:sp>
        <p:nvSpPr>
          <p:cNvPr id="4" name="Isosceles Triangle 3"/>
          <p:cNvSpPr/>
          <p:nvPr userDrawn="1"/>
        </p:nvSpPr>
        <p:spPr>
          <a:xfrm>
            <a:off x="5317589" y="612591"/>
            <a:ext cx="1308296" cy="1215890"/>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userDrawn="1"/>
        </p:nvSpPr>
        <p:spPr>
          <a:xfrm>
            <a:off x="5502698" y="1366816"/>
            <a:ext cx="1097280" cy="461665"/>
          </a:xfrm>
          <a:prstGeom prst="rect">
            <a:avLst/>
          </a:prstGeom>
          <a:noFill/>
        </p:spPr>
        <p:txBody>
          <a:bodyPr wrap="square" rtlCol="0">
            <a:spAutoFit/>
          </a:bodyPr>
          <a:lstStyle/>
          <a:p>
            <a:r>
              <a:rPr lang="en-US" sz="2400" b="1" dirty="0">
                <a:solidFill>
                  <a:schemeClr val="tx1">
                    <a:lumMod val="95000"/>
                    <a:lumOff val="5000"/>
                  </a:schemeClr>
                </a:solidFill>
              </a:rPr>
              <a:t>GOD</a:t>
            </a:r>
          </a:p>
        </p:txBody>
      </p:sp>
      <p:pic>
        <p:nvPicPr>
          <p:cNvPr id="6" name="Picture 5"/>
          <p:cNvPicPr>
            <a:picLocks noChangeAspect="1"/>
          </p:cNvPicPr>
          <p:nvPr userDrawn="1"/>
        </p:nvPicPr>
        <p:blipFill rotWithShape="1">
          <a:blip r:embed="rId2"/>
          <a:srcRect l="7808" t="19682" r="8519" b="19821"/>
          <a:stretch/>
        </p:blipFill>
        <p:spPr>
          <a:xfrm>
            <a:off x="5205046" y="3390314"/>
            <a:ext cx="1556587" cy="1125416"/>
          </a:xfrm>
          <a:prstGeom prst="rect">
            <a:avLst/>
          </a:prstGeom>
          <a:ln>
            <a:noFill/>
          </a:ln>
          <a:effectLst>
            <a:softEdge rad="112500"/>
          </a:effectLst>
        </p:spPr>
      </p:pic>
      <p:graphicFrame>
        <p:nvGraphicFramePr>
          <p:cNvPr id="7" name="Table 6"/>
          <p:cNvGraphicFramePr>
            <a:graphicFrameLocks noGrp="1"/>
          </p:cNvGraphicFramePr>
          <p:nvPr userDrawn="1">
            <p:extLst>
              <p:ext uri="{D42A27DB-BD31-4B8C-83A1-F6EECF244321}">
                <p14:modId xmlns:p14="http://schemas.microsoft.com/office/powerpoint/2010/main" val="1655582218"/>
              </p:ext>
            </p:extLst>
          </p:nvPr>
        </p:nvGraphicFramePr>
        <p:xfrm>
          <a:off x="1083211" y="4933071"/>
          <a:ext cx="10086537" cy="1889760"/>
        </p:xfrm>
        <a:graphic>
          <a:graphicData uri="http://schemas.openxmlformats.org/drawingml/2006/table">
            <a:tbl>
              <a:tblPr firstRow="1" bandRow="1">
                <a:tableStyleId>{793D81CF-94F2-401A-BA57-92F5A7B2D0C5}</a:tableStyleId>
              </a:tblPr>
              <a:tblGrid>
                <a:gridCol w="3362179">
                  <a:extLst>
                    <a:ext uri="{9D8B030D-6E8A-4147-A177-3AD203B41FA5}">
                      <a16:colId xmlns:a16="http://schemas.microsoft.com/office/drawing/2014/main" val="827818618"/>
                    </a:ext>
                  </a:extLst>
                </a:gridCol>
                <a:gridCol w="3362179">
                  <a:extLst>
                    <a:ext uri="{9D8B030D-6E8A-4147-A177-3AD203B41FA5}">
                      <a16:colId xmlns:a16="http://schemas.microsoft.com/office/drawing/2014/main" val="1398270215"/>
                    </a:ext>
                  </a:extLst>
                </a:gridCol>
                <a:gridCol w="3362179">
                  <a:extLst>
                    <a:ext uri="{9D8B030D-6E8A-4147-A177-3AD203B41FA5}">
                      <a16:colId xmlns:a16="http://schemas.microsoft.com/office/drawing/2014/main" val="1884045021"/>
                    </a:ext>
                  </a:extLst>
                </a:gridCol>
              </a:tblGrid>
              <a:tr h="370840">
                <a:tc>
                  <a:txBody>
                    <a:bodyPr/>
                    <a:lstStyle/>
                    <a:p>
                      <a:pPr algn="ctr"/>
                      <a:r>
                        <a:rPr lang="en-US" sz="2800" dirty="0"/>
                        <a:t>Do Good</a:t>
                      </a:r>
                    </a:p>
                  </a:txBody>
                  <a:tcPr/>
                </a:tc>
                <a:tc>
                  <a:txBody>
                    <a:bodyPr/>
                    <a:lstStyle/>
                    <a:p>
                      <a:pPr algn="ctr"/>
                      <a:r>
                        <a:rPr lang="en-US" sz="2800" dirty="0"/>
                        <a:t>Bless </a:t>
                      </a:r>
                    </a:p>
                  </a:txBody>
                  <a:tcPr/>
                </a:tc>
                <a:tc>
                  <a:txBody>
                    <a:bodyPr/>
                    <a:lstStyle/>
                    <a:p>
                      <a:pPr algn="ctr"/>
                      <a:r>
                        <a:rPr lang="en-US" sz="2800" dirty="0"/>
                        <a:t>Pray</a:t>
                      </a:r>
                    </a:p>
                  </a:txBody>
                  <a:tcPr/>
                </a:tc>
                <a:extLst>
                  <a:ext uri="{0D108BD9-81ED-4DB2-BD59-A6C34878D82A}">
                    <a16:rowId xmlns:a16="http://schemas.microsoft.com/office/drawing/2014/main" val="1436026977"/>
                  </a:ext>
                </a:extLst>
              </a:tr>
              <a:tr h="1280291">
                <a:tc>
                  <a:txBody>
                    <a:bodyPr/>
                    <a:lstStyle/>
                    <a:p>
                      <a:pPr algn="ctr"/>
                      <a:r>
                        <a:rPr lang="en-US" sz="2800" u="sng" dirty="0"/>
                        <a:t>Behavior</a:t>
                      </a:r>
                    </a:p>
                    <a:p>
                      <a:pPr algn="ctr"/>
                      <a:endParaRPr lang="en-US" sz="2800" u="sng" dirty="0">
                        <a:solidFill>
                          <a:schemeClr val="tx1"/>
                        </a:solidFill>
                      </a:endParaRPr>
                    </a:p>
                  </a:txBody>
                  <a:tcPr/>
                </a:tc>
                <a:tc>
                  <a:txBody>
                    <a:bodyPr/>
                    <a:lstStyle/>
                    <a:p>
                      <a:pPr algn="ctr"/>
                      <a:r>
                        <a:rPr lang="en-US" sz="2800" u="sng" dirty="0"/>
                        <a:t>Communication</a:t>
                      </a:r>
                    </a:p>
                    <a:p>
                      <a:pPr algn="ctr"/>
                      <a:r>
                        <a:rPr lang="en-US" sz="2800" u="none" dirty="0"/>
                        <a:t>Kindness</a:t>
                      </a:r>
                      <a:r>
                        <a:rPr lang="en-US" sz="2800" u="none" baseline="0" dirty="0"/>
                        <a:t> &amp; Compassion</a:t>
                      </a:r>
                      <a:endParaRPr lang="en-US" sz="2800" u="none" dirty="0">
                        <a:solidFill>
                          <a:schemeClr val="tx1"/>
                        </a:solidFill>
                      </a:endParaRPr>
                    </a:p>
                  </a:txBody>
                  <a:tcPr/>
                </a:tc>
                <a:tc>
                  <a:txBody>
                    <a:bodyPr/>
                    <a:lstStyle/>
                    <a:p>
                      <a:pPr algn="ctr"/>
                      <a:r>
                        <a:rPr lang="en-US" sz="2800" u="sng" dirty="0"/>
                        <a:t>Petition</a:t>
                      </a:r>
                    </a:p>
                    <a:p>
                      <a:pPr algn="ctr"/>
                      <a:r>
                        <a:rPr lang="en-US" sz="2800" baseline="0" dirty="0"/>
                        <a:t>For Yourself</a:t>
                      </a:r>
                    </a:p>
                    <a:p>
                      <a:pPr algn="ctr"/>
                      <a:r>
                        <a:rPr lang="en-US" sz="2800" baseline="0" dirty="0"/>
                        <a:t>For Others</a:t>
                      </a:r>
                      <a:endParaRPr lang="en-US" sz="2800" dirty="0">
                        <a:solidFill>
                          <a:schemeClr val="tx1"/>
                        </a:solidFill>
                      </a:endParaRPr>
                    </a:p>
                  </a:txBody>
                  <a:tcPr/>
                </a:tc>
                <a:extLst>
                  <a:ext uri="{0D108BD9-81ED-4DB2-BD59-A6C34878D82A}">
                    <a16:rowId xmlns:a16="http://schemas.microsoft.com/office/drawing/2014/main" val="1347087903"/>
                  </a:ext>
                </a:extLst>
              </a:tr>
            </a:tbl>
          </a:graphicData>
        </a:graphic>
      </p:graphicFrame>
      <p:sp>
        <p:nvSpPr>
          <p:cNvPr id="10" name="TextBox 9"/>
          <p:cNvSpPr txBox="1"/>
          <p:nvPr userDrawn="1"/>
        </p:nvSpPr>
        <p:spPr>
          <a:xfrm>
            <a:off x="3211535" y="3668882"/>
            <a:ext cx="1831145" cy="584775"/>
          </a:xfrm>
          <a:prstGeom prst="rect">
            <a:avLst/>
          </a:prstGeom>
          <a:noFill/>
        </p:spPr>
        <p:txBody>
          <a:bodyPr wrap="square" rtlCol="0">
            <a:spAutoFit/>
          </a:bodyPr>
          <a:lstStyle/>
          <a:p>
            <a:pPr algn="ctr"/>
            <a:r>
              <a:rPr lang="en-US" sz="3200" b="1" i="1" dirty="0">
                <a:solidFill>
                  <a:srgbClr val="FFFF00"/>
                </a:solidFill>
              </a:rPr>
              <a:t>LOVE</a:t>
            </a:r>
          </a:p>
        </p:txBody>
      </p:sp>
      <p:sp>
        <p:nvSpPr>
          <p:cNvPr id="25" name="TextBox 24"/>
          <p:cNvSpPr txBox="1"/>
          <p:nvPr userDrawn="1"/>
        </p:nvSpPr>
        <p:spPr>
          <a:xfrm>
            <a:off x="6993065" y="3639672"/>
            <a:ext cx="1831145" cy="584775"/>
          </a:xfrm>
          <a:prstGeom prst="rect">
            <a:avLst/>
          </a:prstGeom>
          <a:noFill/>
        </p:spPr>
        <p:txBody>
          <a:bodyPr wrap="square" rtlCol="0">
            <a:spAutoFit/>
          </a:bodyPr>
          <a:lstStyle/>
          <a:p>
            <a:pPr algn="ctr"/>
            <a:r>
              <a:rPr lang="en-US" sz="3200" b="1" i="1" dirty="0">
                <a:solidFill>
                  <a:srgbClr val="FFFF00"/>
                </a:solidFill>
              </a:rPr>
              <a:t>MERCY</a:t>
            </a:r>
          </a:p>
        </p:txBody>
      </p:sp>
      <p:sp>
        <p:nvSpPr>
          <p:cNvPr id="27" name="TextBox 26"/>
          <p:cNvSpPr txBox="1"/>
          <p:nvPr userDrawn="1"/>
        </p:nvSpPr>
        <p:spPr>
          <a:xfrm>
            <a:off x="3879167" y="1012873"/>
            <a:ext cx="1831145" cy="584775"/>
          </a:xfrm>
          <a:prstGeom prst="rect">
            <a:avLst/>
          </a:prstGeom>
          <a:noFill/>
        </p:spPr>
        <p:txBody>
          <a:bodyPr wrap="square" rtlCol="0">
            <a:spAutoFit/>
          </a:bodyPr>
          <a:lstStyle/>
          <a:p>
            <a:pPr algn="ctr"/>
            <a:r>
              <a:rPr lang="en-US" sz="3200" b="1" i="1" dirty="0">
                <a:solidFill>
                  <a:srgbClr val="FFFF00"/>
                </a:solidFill>
              </a:rPr>
              <a:t>LOVE</a:t>
            </a:r>
          </a:p>
        </p:txBody>
      </p:sp>
      <p:sp>
        <p:nvSpPr>
          <p:cNvPr id="28" name="TextBox 27"/>
          <p:cNvSpPr txBox="1"/>
          <p:nvPr userDrawn="1"/>
        </p:nvSpPr>
        <p:spPr>
          <a:xfrm>
            <a:off x="6302328" y="1012873"/>
            <a:ext cx="1831145" cy="584775"/>
          </a:xfrm>
          <a:prstGeom prst="rect">
            <a:avLst/>
          </a:prstGeom>
          <a:noFill/>
        </p:spPr>
        <p:txBody>
          <a:bodyPr wrap="square" rtlCol="0">
            <a:spAutoFit/>
          </a:bodyPr>
          <a:lstStyle/>
          <a:p>
            <a:pPr algn="ctr"/>
            <a:r>
              <a:rPr lang="en-US" sz="3200" b="1" i="1" dirty="0">
                <a:solidFill>
                  <a:srgbClr val="FFFF00"/>
                </a:solidFill>
              </a:rPr>
              <a:t>MERCY</a:t>
            </a:r>
          </a:p>
        </p:txBody>
      </p:sp>
      <p:sp>
        <p:nvSpPr>
          <p:cNvPr id="12" name="Striped Right Arrow 11"/>
          <p:cNvSpPr/>
          <p:nvPr userDrawn="1"/>
        </p:nvSpPr>
        <p:spPr>
          <a:xfrm rot="5400000">
            <a:off x="5300084" y="2206541"/>
            <a:ext cx="1343306" cy="661182"/>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userDrawn="1"/>
        </p:nvSpPr>
        <p:spPr>
          <a:xfrm>
            <a:off x="148089" y="1012873"/>
            <a:ext cx="3377238" cy="1569660"/>
          </a:xfrm>
          <a:prstGeom prst="rect">
            <a:avLst/>
          </a:prstGeom>
          <a:noFill/>
        </p:spPr>
        <p:txBody>
          <a:bodyPr wrap="square" rtlCol="0">
            <a:spAutoFit/>
          </a:bodyPr>
          <a:lstStyle/>
          <a:p>
            <a:r>
              <a:rPr lang="en-US" sz="3200" b="1" u="sng" dirty="0">
                <a:solidFill>
                  <a:schemeClr val="bg1"/>
                </a:solidFill>
                <a:latin typeface="Calibri Light" panose="020F0302020204030204" pitchFamily="34" charset="0"/>
                <a:cs typeface="Calibri Light" panose="020F0302020204030204" pitchFamily="34" charset="0"/>
              </a:rPr>
              <a:t>Scripture:</a:t>
            </a:r>
          </a:p>
          <a:p>
            <a:r>
              <a:rPr lang="en-US" sz="3200" b="1" dirty="0">
                <a:solidFill>
                  <a:schemeClr val="bg1"/>
                </a:solidFill>
                <a:latin typeface="Calibri Light" panose="020F0302020204030204" pitchFamily="34" charset="0"/>
                <a:cs typeface="Calibri Light" panose="020F0302020204030204" pitchFamily="34" charset="0"/>
              </a:rPr>
              <a:t>Luke</a:t>
            </a:r>
            <a:r>
              <a:rPr lang="en-US" sz="3200" b="1" baseline="0" dirty="0">
                <a:solidFill>
                  <a:schemeClr val="bg1"/>
                </a:solidFill>
                <a:latin typeface="Calibri Light" panose="020F0302020204030204" pitchFamily="34" charset="0"/>
                <a:cs typeface="Calibri Light" panose="020F0302020204030204" pitchFamily="34" charset="0"/>
              </a:rPr>
              <a:t> 6:27-33</a:t>
            </a:r>
          </a:p>
          <a:p>
            <a:r>
              <a:rPr lang="en-US" sz="3200" b="1" baseline="0" dirty="0">
                <a:solidFill>
                  <a:schemeClr val="bg1"/>
                </a:solidFill>
                <a:latin typeface="Calibri Light" panose="020F0302020204030204" pitchFamily="34" charset="0"/>
                <a:cs typeface="Calibri Light" panose="020F0302020204030204" pitchFamily="34" charset="0"/>
              </a:rPr>
              <a:t>Romans 12:9-21</a:t>
            </a:r>
            <a:endParaRPr lang="en-US" sz="3200" b="1" dirty="0">
              <a:solidFill>
                <a:schemeClr val="bg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283919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0"/>
                                        </p:tgtEl>
                                        <p:attrNameLst>
                                          <p:attrName>style.visibility</p:attrName>
                                        </p:attrNameLst>
                                      </p:cBhvr>
                                      <p:to>
                                        <p:strVal val="visible"/>
                                      </p:to>
                                    </p:set>
                                    <p:animEffect transition="in" filter="fade">
                                      <p:cBhvr>
                                        <p:cTn id="20" dur="500"/>
                                        <p:tgtEl>
                                          <p:spTgt spid="3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fade">
                                      <p:cBhvr>
                                        <p:cTn id="29" dur="500"/>
                                        <p:tgtEl>
                                          <p:spTgt spid="2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13" grpId="0" animBg="1"/>
      <p:bldP spid="10" grpId="0"/>
      <p:bldP spid="25" grpId="0"/>
      <p:bldP spid="27" grpId="0"/>
      <p:bldP spid="28" grpId="0"/>
      <p:bldP spid="12" grpId="0" animBg="1"/>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2943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965957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3063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930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7" r:id="rId4"/>
    <p:sldLayoutId id="2147483651" r:id="rId5"/>
    <p:sldLayoutId id="2147483653" r:id="rId6"/>
    <p:sldLayoutId id="2147483655" r:id="rId7"/>
    <p:sldLayoutId id="2147483654" r:id="rId8"/>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077738" y="2212060"/>
            <a:ext cx="5104642" cy="2172265"/>
          </a:xfrm>
          <a:prstGeom prst="rect">
            <a:avLst/>
          </a:prstGeom>
        </p:spPr>
      </p:pic>
    </p:spTree>
    <p:extLst>
      <p:ext uri="{BB962C8B-B14F-4D97-AF65-F5344CB8AC3E}">
        <p14:creationId xmlns:p14="http://schemas.microsoft.com/office/powerpoint/2010/main" val="44885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48863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7742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73319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389</TotalTime>
  <Words>54</Words>
  <Application>Microsoft Office PowerPoint</Application>
  <PresentationFormat>Widescreen</PresentationFormat>
  <Paragraphs>8</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Calibri</vt:lpstr>
      <vt:lpstr>Calibri Light</vt:lpstr>
      <vt:lpstr>Century Gothic</vt:lpstr>
      <vt:lpstr>Wingdings 3</vt:lpstr>
      <vt:lpstr>Ion Boardroom</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Stephens</dc:creator>
  <cp:lastModifiedBy>Josh Stephens</cp:lastModifiedBy>
  <cp:revision>40</cp:revision>
  <dcterms:created xsi:type="dcterms:W3CDTF">2016-02-16T23:55:17Z</dcterms:created>
  <dcterms:modified xsi:type="dcterms:W3CDTF">2017-01-13T13:03:53Z</dcterms:modified>
</cp:coreProperties>
</file>