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handoutMasterIdLst>
    <p:handoutMasterId r:id="rId8"/>
  </p:handoutMasterIdLst>
  <p:sldIdLst>
    <p:sldId id="256" r:id="rId2"/>
    <p:sldId id="258" r:id="rId3"/>
    <p:sldId id="263" r:id="rId4"/>
    <p:sldId id="261" r:id="rId5"/>
    <p:sldId id="260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2" autoAdjust="0"/>
    <p:restoredTop sz="94660"/>
  </p:normalViewPr>
  <p:slideViewPr>
    <p:cSldViewPr snapToGrid="0">
      <p:cViewPr varScale="1">
        <p:scale>
          <a:sx n="97" d="100"/>
          <a:sy n="97" d="100"/>
        </p:scale>
        <p:origin x="48" y="1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181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C77AD3D-C18C-4A3F-952F-A046B2F236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2D14F2-5017-43A5-9D8B-D7E098E64E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59A80F-C1FF-4206-A53F-FA500C4E5FC8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608951-E72F-4A47-AD48-69525E7B5D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45A6A-FFA8-4D6D-9CC3-0E5014A792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4B1BE-135E-4BA0-AB9E-6B0E15541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160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  <a:prstGeom prst="rect">
            <a:avLst/>
          </a:prstGeo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/>
          <a:lstStyle/>
          <a:p>
            <a:fld id="{539B683E-0ACB-4F56-B703-8FCC25F14638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  <a:prstGeom prst="rect">
            <a:avLst/>
          </a:prstGeom>
        </p:spPr>
        <p:txBody>
          <a:bodyPr/>
          <a:lstStyle/>
          <a:p>
            <a:fld id="{9B8921F6-DC78-4D34-9E87-4C3CE9C513A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503721E-78F2-42BB-9FB5-8B67F6DDDF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3530" y="-3028334"/>
            <a:ext cx="18564529" cy="123544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7C53D09-31DF-44C7-B5A4-CB016A7A1419}"/>
              </a:ext>
            </a:extLst>
          </p:cNvPr>
          <p:cNvSpPr/>
          <p:nvPr userDrawn="1"/>
        </p:nvSpPr>
        <p:spPr>
          <a:xfrm>
            <a:off x="4197229" y="1684916"/>
            <a:ext cx="428301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ED615E"/>
                </a:solidFill>
                <a:effectLst>
                  <a:glow rad="1397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Teaching Children at the Heart Level</a:t>
            </a:r>
            <a:endParaRPr lang="en-US" sz="4800" b="1" cap="none" spc="0" dirty="0">
              <a:ln w="0"/>
              <a:solidFill>
                <a:srgbClr val="ED615E"/>
              </a:solidFill>
              <a:effectLst>
                <a:glow rad="1397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B9D4BB-54B8-451D-9F14-D96B0C227A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130" y="5227299"/>
            <a:ext cx="3055670" cy="130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65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508A71F-A4FC-4A0D-B550-FFA8999BE88C}"/>
              </a:ext>
            </a:extLst>
          </p:cNvPr>
          <p:cNvSpPr/>
          <p:nvPr userDrawn="1"/>
        </p:nvSpPr>
        <p:spPr>
          <a:xfrm>
            <a:off x="550606" y="87223"/>
            <a:ext cx="11423615" cy="61247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If we don’t teach our children to love Jesus, the world will teach them not to.</a:t>
            </a:r>
            <a:endParaRPr lang="en-US" sz="7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  <a:p>
            <a:pPr algn="ctr"/>
            <a:r>
              <a:rPr lang="en-US" sz="6000" b="1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-</a:t>
            </a:r>
            <a:r>
              <a:rPr lang="en-US" sz="6000" b="1" i="1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Unknown</a:t>
            </a:r>
            <a:endParaRPr lang="en-US" sz="6000" b="1" i="1" cap="none" spc="0" dirty="0">
              <a:ln w="0"/>
              <a:solidFill>
                <a:schemeClr val="bg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D66D96-BE2C-4680-94D1-640005904C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461" y="5133387"/>
            <a:ext cx="2344760" cy="107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8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2C2357C-5C34-4BAA-A146-A79A8F16FD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73278"/>
            <a:ext cx="12192000" cy="75235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E08375-35E1-42B7-B948-0A968A3CCE57}"/>
              </a:ext>
            </a:extLst>
          </p:cNvPr>
          <p:cNvSpPr/>
          <p:nvPr userDrawn="1"/>
        </p:nvSpPr>
        <p:spPr>
          <a:xfrm rot="17019895">
            <a:off x="4766462" y="2902398"/>
            <a:ext cx="3226523" cy="166684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520659"/>
              </a:avLst>
            </a:prstTxWarp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Behavior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D7C53F5-3D8C-416F-B4B2-F76FCE489D5F}"/>
              </a:ext>
            </a:extLst>
          </p:cNvPr>
          <p:cNvGrpSpPr/>
          <p:nvPr userDrawn="1"/>
        </p:nvGrpSpPr>
        <p:grpSpPr>
          <a:xfrm rot="427919">
            <a:off x="7868554" y="3337999"/>
            <a:ext cx="701040" cy="3500965"/>
            <a:chOff x="6769999" y="2713407"/>
            <a:chExt cx="701040" cy="3500965"/>
          </a:xfrm>
        </p:grpSpPr>
        <p:sp>
          <p:nvSpPr>
            <p:cNvPr id="10" name="Right Arrow 23">
              <a:extLst>
                <a:ext uri="{FF2B5EF4-FFF2-40B4-BE49-F238E27FC236}">
                  <a16:creationId xmlns:a16="http://schemas.microsoft.com/office/drawing/2014/main" id="{FC75DB0A-8587-4B88-998B-7B9C3D0167A4}"/>
                </a:ext>
              </a:extLst>
            </p:cNvPr>
            <p:cNvSpPr/>
            <p:nvPr/>
          </p:nvSpPr>
          <p:spPr>
            <a:xfrm rot="7785489">
              <a:off x="5470966" y="4214299"/>
              <a:ext cx="3299106" cy="701040"/>
            </a:xfrm>
            <a:prstGeom prst="rightArrow">
              <a:avLst/>
            </a:prstGeom>
            <a:solidFill>
              <a:srgbClr val="3C323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DDC59D9-3F5F-476F-AB73-D13A3F226E1F}"/>
                </a:ext>
              </a:extLst>
            </p:cNvPr>
            <p:cNvSpPr/>
            <p:nvPr/>
          </p:nvSpPr>
          <p:spPr>
            <a:xfrm rot="18528122">
              <a:off x="5590283" y="4152041"/>
              <a:ext cx="3277377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What I want and desire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76A76F-CF8F-49D7-B1D4-7241CAD708E4}"/>
              </a:ext>
            </a:extLst>
          </p:cNvPr>
          <p:cNvGrpSpPr/>
          <p:nvPr userDrawn="1"/>
        </p:nvGrpSpPr>
        <p:grpSpPr>
          <a:xfrm rot="16551585">
            <a:off x="2922288" y="3400229"/>
            <a:ext cx="721009" cy="3458849"/>
            <a:chOff x="5992506" y="3105996"/>
            <a:chExt cx="721009" cy="3458849"/>
          </a:xfrm>
        </p:grpSpPr>
        <p:sp>
          <p:nvSpPr>
            <p:cNvPr id="13" name="Right Arrow 26">
              <a:extLst>
                <a:ext uri="{FF2B5EF4-FFF2-40B4-BE49-F238E27FC236}">
                  <a16:creationId xmlns:a16="http://schemas.microsoft.com/office/drawing/2014/main" id="{719BC15F-2DA1-46E7-BCF2-3154C3FCF717}"/>
                </a:ext>
              </a:extLst>
            </p:cNvPr>
            <p:cNvSpPr/>
            <p:nvPr/>
          </p:nvSpPr>
          <p:spPr>
            <a:xfrm rot="7785489">
              <a:off x="4693473" y="4564772"/>
              <a:ext cx="3299106" cy="701040"/>
            </a:xfrm>
            <a:prstGeom prst="rightArrow">
              <a:avLst/>
            </a:prstGeom>
            <a:solidFill>
              <a:srgbClr val="3C323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79D2B64-D295-4335-B321-06EF02EBF633}"/>
                </a:ext>
              </a:extLst>
            </p:cNvPr>
            <p:cNvSpPr/>
            <p:nvPr/>
          </p:nvSpPr>
          <p:spPr>
            <a:xfrm rot="7803304">
              <a:off x="4874771" y="4544630"/>
              <a:ext cx="327737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What I love and Worship</a:t>
              </a:r>
              <a:endParaRPr lang="en-US" sz="2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5" name="Flowchart: Manual Operation 14">
            <a:extLst>
              <a:ext uri="{FF2B5EF4-FFF2-40B4-BE49-F238E27FC236}">
                <a16:creationId xmlns:a16="http://schemas.microsoft.com/office/drawing/2014/main" id="{48BEA36C-3EED-415A-B4A5-3F9E2FE8E8C3}"/>
              </a:ext>
            </a:extLst>
          </p:cNvPr>
          <p:cNvSpPr/>
          <p:nvPr userDrawn="1"/>
        </p:nvSpPr>
        <p:spPr>
          <a:xfrm>
            <a:off x="4576979" y="5612302"/>
            <a:ext cx="2375263" cy="1658929"/>
          </a:xfrm>
          <a:prstGeom prst="flowChartManualOperation">
            <a:avLst/>
          </a:prstGeom>
          <a:solidFill>
            <a:srgbClr val="223824"/>
          </a:solidFill>
          <a:ln>
            <a:solidFill>
              <a:srgbClr val="3C3234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5D8422-2A78-4DBF-A804-6A16FE512F0C}"/>
              </a:ext>
            </a:extLst>
          </p:cNvPr>
          <p:cNvSpPr/>
          <p:nvPr userDrawn="1"/>
        </p:nvSpPr>
        <p:spPr>
          <a:xfrm>
            <a:off x="8861576" y="381761"/>
            <a:ext cx="2852064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cap="none" spc="0" dirty="0">
                <a:ln w="0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Prov. 4:23</a:t>
            </a:r>
          </a:p>
          <a:p>
            <a:pPr algn="ctr"/>
            <a:r>
              <a:rPr lang="en-US" sz="3200" dirty="0">
                <a:ln w="0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Matthew 22:37</a:t>
            </a:r>
            <a:endParaRPr lang="en-US" sz="3200" cap="none" spc="0" dirty="0">
              <a:ln w="0">
                <a:solidFill>
                  <a:schemeClr val="bg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  <a:p>
            <a:pPr algn="ctr"/>
            <a:r>
              <a:rPr lang="en-US" sz="3200" dirty="0">
                <a:ln w="0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James 4:1-5</a:t>
            </a:r>
          </a:p>
          <a:p>
            <a:pPr algn="ctr"/>
            <a:r>
              <a:rPr lang="en-US" sz="3200" cap="none" spc="0" dirty="0">
                <a:ln w="0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Luke 6:45</a:t>
            </a:r>
          </a:p>
        </p:txBody>
      </p:sp>
      <p:sp>
        <p:nvSpPr>
          <p:cNvPr id="17" name="Flowchart: Manual Operation 16">
            <a:extLst>
              <a:ext uri="{FF2B5EF4-FFF2-40B4-BE49-F238E27FC236}">
                <a16:creationId xmlns:a16="http://schemas.microsoft.com/office/drawing/2014/main" id="{D24546E3-4B54-48F8-9F82-A1C88F6C0C12}"/>
              </a:ext>
            </a:extLst>
          </p:cNvPr>
          <p:cNvSpPr/>
          <p:nvPr userDrawn="1"/>
        </p:nvSpPr>
        <p:spPr>
          <a:xfrm>
            <a:off x="4748806" y="6224779"/>
            <a:ext cx="2013944" cy="1509521"/>
          </a:xfrm>
          <a:prstGeom prst="flowChartManualOperation">
            <a:avLst/>
          </a:prstGeom>
          <a:solidFill>
            <a:srgbClr val="6391A0"/>
          </a:solidFill>
          <a:ln>
            <a:solidFill>
              <a:srgbClr val="6391A0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D1016DB-B2F6-49D5-9744-86F8D35F2C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93" y="162974"/>
            <a:ext cx="2937018" cy="124983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911BF60-4FE4-4C0B-8858-A988703A81BC}"/>
              </a:ext>
            </a:extLst>
          </p:cNvPr>
          <p:cNvSpPr/>
          <p:nvPr userDrawn="1"/>
        </p:nvSpPr>
        <p:spPr>
          <a:xfrm>
            <a:off x="5133023" y="5842638"/>
            <a:ext cx="12682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Unseen</a:t>
            </a:r>
          </a:p>
          <a:p>
            <a:pPr algn="ctr"/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Heart</a:t>
            </a:r>
            <a:endParaRPr lang="en-US" sz="2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7015D1-EDC1-4185-A39C-31291A9A7E7D}"/>
              </a:ext>
            </a:extLst>
          </p:cNvPr>
          <p:cNvSpPr/>
          <p:nvPr userDrawn="1"/>
        </p:nvSpPr>
        <p:spPr>
          <a:xfrm>
            <a:off x="4487259" y="2007953"/>
            <a:ext cx="97975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Anger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2D0223-751E-4518-9FFD-970A437681D4}"/>
              </a:ext>
            </a:extLst>
          </p:cNvPr>
          <p:cNvSpPr/>
          <p:nvPr userDrawn="1"/>
        </p:nvSpPr>
        <p:spPr>
          <a:xfrm>
            <a:off x="4113240" y="3629227"/>
            <a:ext cx="74616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Fear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D124301-F617-421B-9D66-3603C92AE5CF}"/>
              </a:ext>
            </a:extLst>
          </p:cNvPr>
          <p:cNvSpPr/>
          <p:nvPr userDrawn="1"/>
        </p:nvSpPr>
        <p:spPr>
          <a:xfrm>
            <a:off x="3472741" y="3056008"/>
            <a:ext cx="159934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Depression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621426-4D0F-477F-A82F-3DF66EC2038D}"/>
              </a:ext>
            </a:extLst>
          </p:cNvPr>
          <p:cNvSpPr/>
          <p:nvPr userDrawn="1"/>
        </p:nvSpPr>
        <p:spPr>
          <a:xfrm>
            <a:off x="3102281" y="2544054"/>
            <a:ext cx="219438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Worry/Anxiety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4A47E1-0907-4E25-B29F-FAD75B2B922F}"/>
              </a:ext>
            </a:extLst>
          </p:cNvPr>
          <p:cNvSpPr/>
          <p:nvPr userDrawn="1"/>
        </p:nvSpPr>
        <p:spPr>
          <a:xfrm>
            <a:off x="4272416" y="4172948"/>
            <a:ext cx="86434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Pride</a:t>
            </a:r>
          </a:p>
        </p:txBody>
      </p:sp>
    </p:spTree>
    <p:extLst>
      <p:ext uri="{BB962C8B-B14F-4D97-AF65-F5344CB8AC3E}">
        <p14:creationId xmlns:p14="http://schemas.microsoft.com/office/powerpoint/2010/main" val="139136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7" grpId="0" animBg="1"/>
      <p:bldP spid="19" grpId="0"/>
      <p:bldP spid="20" grpId="0"/>
      <p:bldP spid="21" grpId="0"/>
      <p:bldP spid="22" grpId="0"/>
      <p:bldP spid="23" grpId="0"/>
      <p:bldP spid="2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A3652F1-653C-4A5F-BA35-8D3D9B162EC6}"/>
              </a:ext>
            </a:extLst>
          </p:cNvPr>
          <p:cNvSpPr txBox="1">
            <a:spLocks/>
          </p:cNvSpPr>
          <p:nvPr userDrawn="1"/>
        </p:nvSpPr>
        <p:spPr>
          <a:xfrm>
            <a:off x="875070" y="2101044"/>
            <a:ext cx="10058400" cy="2743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1143000" indent="-1143000" algn="ctr">
              <a:buFont typeface="Arial" panose="020B0604020202020204" pitchFamily="34" charset="0"/>
              <a:buChar char="•"/>
            </a:pPr>
            <a:endParaRPr lang="en-US" sz="72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3C3351-D246-495F-AAD8-040A137F2E00}"/>
              </a:ext>
            </a:extLst>
          </p:cNvPr>
          <p:cNvSpPr txBox="1"/>
          <p:nvPr userDrawn="1"/>
        </p:nvSpPr>
        <p:spPr>
          <a:xfrm>
            <a:off x="560438" y="973394"/>
            <a:ext cx="1128743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3600" u="sng" dirty="0"/>
              <a:t>The heart craves worship </a:t>
            </a:r>
            <a:r>
              <a:rPr lang="en-US" sz="3600" dirty="0"/>
              <a:t>(Deut. 6:4) </a:t>
            </a:r>
          </a:p>
          <a:p>
            <a:pPr lvl="2"/>
            <a:r>
              <a:rPr lang="en-US" sz="3200" dirty="0"/>
              <a:t> </a:t>
            </a:r>
            <a:r>
              <a:rPr lang="en-US" sz="2800" dirty="0"/>
              <a:t>God and Idols (Ez. 14:3, Rm. 1, 1 Jn. 5:21)</a:t>
            </a:r>
          </a:p>
          <a:p>
            <a:pPr lvl="2"/>
            <a:endParaRPr lang="en-US" sz="28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3600" u="sng" dirty="0"/>
              <a:t>The heart is deceitful </a:t>
            </a:r>
            <a:r>
              <a:rPr lang="en-US" sz="3600" dirty="0"/>
              <a:t>(Jer. 17:9)</a:t>
            </a:r>
          </a:p>
          <a:p>
            <a:pPr>
              <a:buFont typeface="Wingdings" panose="05000000000000000000" pitchFamily="2" charset="2"/>
              <a:buNone/>
            </a:pPr>
            <a:endParaRPr lang="en-US" sz="36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3600" u="sng" dirty="0"/>
              <a:t>The heart is full of desires </a:t>
            </a:r>
            <a:r>
              <a:rPr lang="en-US" sz="3600" dirty="0"/>
              <a:t>(Jm. 4:1-4)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36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3600" u="sng" dirty="0"/>
              <a:t>The heart causes behavior </a:t>
            </a:r>
            <a:r>
              <a:rPr lang="en-US" sz="3600" dirty="0"/>
              <a:t>(Prov. 4:23, Lk. 6:45)</a:t>
            </a:r>
          </a:p>
          <a:p>
            <a:pPr lvl="2"/>
            <a:r>
              <a:rPr lang="en-US" sz="3200" dirty="0"/>
              <a:t> </a:t>
            </a:r>
            <a:r>
              <a:rPr lang="en-US" sz="2800" dirty="0"/>
              <a:t>Example: The inside of the cup (Mt. 23:25-26)</a:t>
            </a:r>
          </a:p>
          <a:p>
            <a:pPr lvl="2"/>
            <a:r>
              <a:rPr lang="en-US" sz="2800" dirty="0"/>
              <a:t>Behaviorism is an offense to a holy God (Isaiah 1:11-20)</a:t>
            </a:r>
            <a:endParaRPr lang="en-US" sz="3600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AF43E9-5001-4B70-BA48-02B8C01EE986}"/>
              </a:ext>
            </a:extLst>
          </p:cNvPr>
          <p:cNvSpPr txBox="1"/>
          <p:nvPr userDrawn="1"/>
        </p:nvSpPr>
        <p:spPr>
          <a:xfrm>
            <a:off x="152400" y="137652"/>
            <a:ext cx="11951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The biblical concept is </a:t>
            </a:r>
            <a:r>
              <a:rPr lang="en-US" sz="3600" b="1" u="sng" dirty="0"/>
              <a:t>central to teaching children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46137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FD7FE4-FBCB-4BAC-90F7-D76D40D204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47" y="213602"/>
            <a:ext cx="5862705" cy="664439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E2A89AC-D219-4B6F-8D49-D5505A4D3986}"/>
              </a:ext>
            </a:extLst>
          </p:cNvPr>
          <p:cNvSpPr/>
          <p:nvPr userDrawn="1"/>
        </p:nvSpPr>
        <p:spPr>
          <a:xfrm>
            <a:off x="1620951" y="662285"/>
            <a:ext cx="37321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Explanation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456E5F-3BB0-4B97-BDFC-B0A72AA47E65}"/>
              </a:ext>
            </a:extLst>
          </p:cNvPr>
          <p:cNvSpPr/>
          <p:nvPr userDrawn="1"/>
        </p:nvSpPr>
        <p:spPr>
          <a:xfrm>
            <a:off x="2490925" y="2950010"/>
            <a:ext cx="214776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Illustration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AC9545-C70B-4562-AF4B-0269145DEBDB}"/>
              </a:ext>
            </a:extLst>
          </p:cNvPr>
          <p:cNvSpPr/>
          <p:nvPr userDrawn="1"/>
        </p:nvSpPr>
        <p:spPr>
          <a:xfrm>
            <a:off x="2391251" y="1972811"/>
            <a:ext cx="23471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Main Idea</a:t>
            </a:r>
            <a:endParaRPr lang="en-US" sz="4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0FE8CF-DED9-4ECD-87AA-5269C3301B1A}"/>
              </a:ext>
            </a:extLst>
          </p:cNvPr>
          <p:cNvSpPr/>
          <p:nvPr userDrawn="1"/>
        </p:nvSpPr>
        <p:spPr>
          <a:xfrm>
            <a:off x="2649246" y="4029906"/>
            <a:ext cx="167552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Contemporize</a:t>
            </a:r>
            <a:endParaRPr lang="en-US" sz="2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AC5E22-FDBF-4301-BB7A-6BBC97918584}"/>
              </a:ext>
            </a:extLst>
          </p:cNvPr>
          <p:cNvSpPr/>
          <p:nvPr userDrawn="1"/>
        </p:nvSpPr>
        <p:spPr>
          <a:xfrm>
            <a:off x="3088920" y="4885933"/>
            <a:ext cx="79618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Apply</a:t>
            </a:r>
            <a:endParaRPr lang="en-US" sz="2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3C694C-3BC3-41F8-BEE4-AD785978D56A}"/>
              </a:ext>
            </a:extLst>
          </p:cNvPr>
          <p:cNvSpPr/>
          <p:nvPr userDrawn="1"/>
        </p:nvSpPr>
        <p:spPr>
          <a:xfrm>
            <a:off x="2959176" y="5813813"/>
            <a:ext cx="1171667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</a:t>
            </a:r>
          </a:p>
          <a:p>
            <a:pPr algn="ctr"/>
            <a:r>
              <a:rPr lang="en-US" sz="2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HEART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D4CF8A-3968-47A1-AC79-A4A6B4DCE320}"/>
              </a:ext>
            </a:extLst>
          </p:cNvPr>
          <p:cNvSpPr/>
          <p:nvPr userDrawn="1"/>
        </p:nvSpPr>
        <p:spPr>
          <a:xfrm>
            <a:off x="5977279" y="1102264"/>
            <a:ext cx="465223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F1A09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Tell the story or give the lesson</a:t>
            </a:r>
            <a:endParaRPr lang="en-US" sz="4400" b="1" cap="none" spc="0" dirty="0">
              <a:ln w="0"/>
              <a:solidFill>
                <a:srgbClr val="F1A0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22" name="Down Arrow 18">
            <a:extLst>
              <a:ext uri="{FF2B5EF4-FFF2-40B4-BE49-F238E27FC236}">
                <a16:creationId xmlns:a16="http://schemas.microsoft.com/office/drawing/2014/main" id="{F2E71E07-E8D2-4940-A117-9686C8C2704F}"/>
              </a:ext>
            </a:extLst>
          </p:cNvPr>
          <p:cNvSpPr/>
          <p:nvPr userDrawn="1"/>
        </p:nvSpPr>
        <p:spPr>
          <a:xfrm rot="19739114">
            <a:off x="626417" y="2258880"/>
            <a:ext cx="619519" cy="1138384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0">
            <a:extLst>
              <a:ext uri="{FF2B5EF4-FFF2-40B4-BE49-F238E27FC236}">
                <a16:creationId xmlns:a16="http://schemas.microsoft.com/office/drawing/2014/main" id="{23BF31F3-7901-4A04-BF14-49AAD2DD4502}"/>
              </a:ext>
            </a:extLst>
          </p:cNvPr>
          <p:cNvSpPr/>
          <p:nvPr userDrawn="1"/>
        </p:nvSpPr>
        <p:spPr>
          <a:xfrm rot="19739114">
            <a:off x="1330241" y="3591828"/>
            <a:ext cx="619519" cy="1138384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1">
            <a:extLst>
              <a:ext uri="{FF2B5EF4-FFF2-40B4-BE49-F238E27FC236}">
                <a16:creationId xmlns:a16="http://schemas.microsoft.com/office/drawing/2014/main" id="{805520E7-B637-4CA4-96F2-48E7C128D3DD}"/>
              </a:ext>
            </a:extLst>
          </p:cNvPr>
          <p:cNvSpPr/>
          <p:nvPr userDrawn="1"/>
        </p:nvSpPr>
        <p:spPr>
          <a:xfrm rot="19739114">
            <a:off x="2124962" y="4886675"/>
            <a:ext cx="619519" cy="1138384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2">
            <a:extLst>
              <a:ext uri="{FF2B5EF4-FFF2-40B4-BE49-F238E27FC236}">
                <a16:creationId xmlns:a16="http://schemas.microsoft.com/office/drawing/2014/main" id="{E0333B33-AFEF-4152-9E9B-6229BC8EAF2C}"/>
              </a:ext>
            </a:extLst>
          </p:cNvPr>
          <p:cNvSpPr/>
          <p:nvPr userDrawn="1"/>
        </p:nvSpPr>
        <p:spPr>
          <a:xfrm rot="19739114">
            <a:off x="-157249" y="872265"/>
            <a:ext cx="619519" cy="1138384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02C7005-7EAF-414C-B09E-B6EA701A5CC6}"/>
              </a:ext>
            </a:extLst>
          </p:cNvPr>
          <p:cNvSpPr/>
          <p:nvPr userDrawn="1"/>
        </p:nvSpPr>
        <p:spPr>
          <a:xfrm>
            <a:off x="4770566" y="2927236"/>
            <a:ext cx="52758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D7942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Help them relate to the story or lesson</a:t>
            </a:r>
            <a:endParaRPr lang="en-US" sz="4000" b="1" cap="none" spc="0" dirty="0">
              <a:ln w="0"/>
              <a:solidFill>
                <a:srgbClr val="D7942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EFAF17-9463-45E1-A914-49243A1CD39E}"/>
              </a:ext>
            </a:extLst>
          </p:cNvPr>
          <p:cNvSpPr/>
          <p:nvPr userDrawn="1"/>
        </p:nvSpPr>
        <p:spPr>
          <a:xfrm>
            <a:off x="4305850" y="3835456"/>
            <a:ext cx="70262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739C5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Convince them the main idea matters in their world</a:t>
            </a:r>
            <a:endParaRPr lang="en-US" sz="4000" b="1" cap="none" spc="0" dirty="0">
              <a:ln w="0"/>
              <a:solidFill>
                <a:srgbClr val="739C5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D33F972-C10E-4EEE-B2B5-65704EDF28E0}"/>
              </a:ext>
            </a:extLst>
          </p:cNvPr>
          <p:cNvSpPr/>
          <p:nvPr userDrawn="1"/>
        </p:nvSpPr>
        <p:spPr>
          <a:xfrm>
            <a:off x="4178987" y="4697868"/>
            <a:ext cx="66928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B9672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Specifically encourage heart change  at their level </a:t>
            </a:r>
            <a:endParaRPr lang="en-US" sz="4000" b="1" cap="none" spc="0" dirty="0">
              <a:ln w="0"/>
              <a:solidFill>
                <a:srgbClr val="B9672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B0DE86-4EB2-43AA-B151-11A520E9529C}"/>
              </a:ext>
            </a:extLst>
          </p:cNvPr>
          <p:cNvSpPr/>
          <p:nvPr userDrawn="1"/>
        </p:nvSpPr>
        <p:spPr>
          <a:xfrm>
            <a:off x="7213073" y="5629147"/>
            <a:ext cx="481670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u="sng" dirty="0">
                <a:ln w="0"/>
                <a:solidFill>
                  <a:srgbClr val="AD5A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  <a:cs typeface="Aldhabi" panose="01000000000000000000" pitchFamily="2" charset="-78"/>
              </a:rPr>
              <a:t>Reminder: </a:t>
            </a:r>
            <a:r>
              <a:rPr lang="en-US" b="1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  <a:cs typeface="Aldhabi" panose="01000000000000000000" pitchFamily="2" charset="-78"/>
              </a:rPr>
              <a:t>Only God can change children’s hearts.</a:t>
            </a:r>
            <a:r>
              <a:rPr lang="en-US" b="1" baseline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  <a:cs typeface="Aldhabi" panose="01000000000000000000" pitchFamily="2" charset="-78"/>
              </a:rPr>
              <a:t> W</a:t>
            </a:r>
            <a:r>
              <a:rPr lang="en-US" b="1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  <a:cs typeface="Aldhabi" panose="01000000000000000000" pitchFamily="2" charset="-78"/>
              </a:rPr>
              <a:t>e can be used as a tool by God’s Spirit to encourage heart change</a:t>
            </a:r>
            <a:endParaRPr lang="en-US" b="1" cap="none" spc="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  <a:cs typeface="Aldhabi" panose="01000000000000000000" pitchFamily="2" charset="-78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57A473A-D821-4B11-BE8D-4AB977455C67}"/>
              </a:ext>
            </a:extLst>
          </p:cNvPr>
          <p:cNvSpPr/>
          <p:nvPr userDrawn="1"/>
        </p:nvSpPr>
        <p:spPr>
          <a:xfrm>
            <a:off x="5408248" y="2079987"/>
            <a:ext cx="56252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96AFE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Explain the main idea about God Himself</a:t>
            </a:r>
            <a:endParaRPr lang="en-US" sz="4000" b="1" cap="none" spc="0" dirty="0">
              <a:ln w="0"/>
              <a:solidFill>
                <a:srgbClr val="96AFE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B004DFF-D7DD-4416-8921-2ADEFAA43798}"/>
              </a:ext>
            </a:extLst>
          </p:cNvPr>
          <p:cNvSpPr/>
          <p:nvPr userDrawn="1"/>
        </p:nvSpPr>
        <p:spPr>
          <a:xfrm rot="3608612">
            <a:off x="-336499" y="3767424"/>
            <a:ext cx="29065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B757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TARGET THE HEART</a:t>
            </a:r>
            <a:endParaRPr lang="en-US" sz="3600" b="1" cap="none" spc="0" dirty="0">
              <a:ln w="0"/>
              <a:solidFill>
                <a:srgbClr val="B7575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4B1C563-1B42-4E81-A5A8-3160051D52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827" y="79224"/>
            <a:ext cx="2056037" cy="94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1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21" grpId="0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 animBg="1"/>
      <p:bldP spid="30" grpId="0"/>
      <p:bldP spid="32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A3652F1-653C-4A5F-BA35-8D3D9B162EC6}"/>
              </a:ext>
            </a:extLst>
          </p:cNvPr>
          <p:cNvSpPr txBox="1">
            <a:spLocks/>
          </p:cNvSpPr>
          <p:nvPr userDrawn="1"/>
        </p:nvSpPr>
        <p:spPr>
          <a:xfrm>
            <a:off x="875070" y="2101044"/>
            <a:ext cx="10058400" cy="2743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1143000" indent="-1143000" algn="ctr">
              <a:buFont typeface="Arial" panose="020B0604020202020204" pitchFamily="34" charset="0"/>
              <a:buChar char="•"/>
            </a:pPr>
            <a:endParaRPr lang="en-US" sz="72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671D95-C688-4290-8B37-B7D8FAE6F7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21505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859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6" r:id="rId3"/>
    <p:sldLayoutId id="2147483693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816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36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389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816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299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847255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Aldhabi</vt:lpstr>
      <vt:lpstr>Arial</vt:lpstr>
      <vt:lpstr>Bell MT</vt:lpstr>
      <vt:lpstr>Calibri</vt:lpstr>
      <vt:lpstr>Cambria</vt:lpstr>
      <vt:lpstr>Gill Sans MT</vt:lpstr>
      <vt:lpstr>Wingdings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Stephens</dc:creator>
  <cp:lastModifiedBy>Josh Stephens</cp:lastModifiedBy>
  <cp:revision>11</cp:revision>
  <dcterms:created xsi:type="dcterms:W3CDTF">2019-02-05T17:56:34Z</dcterms:created>
  <dcterms:modified xsi:type="dcterms:W3CDTF">2019-02-09T21:04:19Z</dcterms:modified>
</cp:coreProperties>
</file>