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1" autoAdjust="0"/>
    <p:restoredTop sz="94660"/>
  </p:normalViewPr>
  <p:slideViewPr>
    <p:cSldViewPr snapToGrid="0">
      <p:cViewPr varScale="1">
        <p:scale>
          <a:sx n="72" d="100"/>
          <a:sy n="72"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025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11" name="Heart 10"/>
          <p:cNvSpPr/>
          <p:nvPr userDrawn="1"/>
        </p:nvSpPr>
        <p:spPr>
          <a:xfrm>
            <a:off x="4973053" y="466198"/>
            <a:ext cx="7001691" cy="5830387"/>
          </a:xfrm>
          <a:prstGeom prst="heart">
            <a:avLst/>
          </a:prstGeom>
          <a:solidFill>
            <a:schemeClr val="accent6">
              <a:lumMod val="40000"/>
              <a:lumOff val="60000"/>
            </a:schemeClr>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userDrawn="1"/>
        </p:nvSpPr>
        <p:spPr>
          <a:xfrm>
            <a:off x="7218764" y="3433422"/>
            <a:ext cx="2338252" cy="242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Affections</a:t>
            </a:r>
          </a:p>
        </p:txBody>
      </p:sp>
      <p:sp>
        <p:nvSpPr>
          <p:cNvPr id="4" name="Oval 3"/>
          <p:cNvSpPr/>
          <p:nvPr userDrawn="1"/>
        </p:nvSpPr>
        <p:spPr>
          <a:xfrm>
            <a:off x="5554351" y="951700"/>
            <a:ext cx="2338252" cy="242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Cognition</a:t>
            </a:r>
          </a:p>
          <a:p>
            <a:pPr algn="ctr"/>
            <a:r>
              <a:rPr lang="en-US" dirty="0"/>
              <a:t> </a:t>
            </a:r>
          </a:p>
        </p:txBody>
      </p:sp>
      <p:sp>
        <p:nvSpPr>
          <p:cNvPr id="5" name="Oval 4"/>
          <p:cNvSpPr/>
          <p:nvPr userDrawn="1"/>
        </p:nvSpPr>
        <p:spPr>
          <a:xfrm>
            <a:off x="9224216" y="842257"/>
            <a:ext cx="2338252" cy="242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Volition</a:t>
            </a:r>
          </a:p>
        </p:txBody>
      </p:sp>
      <p:sp>
        <p:nvSpPr>
          <p:cNvPr id="6" name="Arrow: Curved Right 5"/>
          <p:cNvSpPr/>
          <p:nvPr userDrawn="1"/>
        </p:nvSpPr>
        <p:spPr>
          <a:xfrm rot="9177994">
            <a:off x="7862148" y="1488194"/>
            <a:ext cx="775065" cy="276932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Arrow: Curved Right 8"/>
          <p:cNvSpPr/>
          <p:nvPr userDrawn="1"/>
        </p:nvSpPr>
        <p:spPr>
          <a:xfrm rot="19717312">
            <a:off x="6218646" y="2388039"/>
            <a:ext cx="775065" cy="276932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Arrow: Striped Right 9"/>
          <p:cNvSpPr/>
          <p:nvPr userDrawn="1"/>
        </p:nvSpPr>
        <p:spPr>
          <a:xfrm>
            <a:off x="8522162" y="1901500"/>
            <a:ext cx="1286689" cy="814253"/>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userDrawn="1"/>
        </p:nvSpPr>
        <p:spPr>
          <a:xfrm>
            <a:off x="265489" y="162484"/>
            <a:ext cx="4707564" cy="637097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What causes</a:t>
            </a:r>
            <a:r>
              <a:rPr lang="en-US" sz="2400" baseline="0" dirty="0">
                <a:latin typeface="Times New Roman" panose="02020603050405020304" pitchFamily="18" charset="0"/>
                <a:cs typeface="Times New Roman" panose="02020603050405020304" pitchFamily="18" charset="0"/>
              </a:rPr>
              <a:t> quarrels and what causes fights among you? Is it not this, that your passions are at war within you? You desire and do not have so you murder.  You covet and cannot obtain, so you fight and quarrel.  You do not have, because you do not ask.  You ask and do not receive, because you ask wrongly, to spend it on your passions.  You adulterous people! Do you not know that friendship with the world is enmity with God?  Therefore whoever wishes to be a friend of the world makes himself an enemy God.</a:t>
            </a:r>
          </a:p>
          <a:p>
            <a:endParaRPr lang="en-US" sz="2400" baseline="0" dirty="0">
              <a:latin typeface="Times New Roman" panose="02020603050405020304" pitchFamily="18" charset="0"/>
              <a:cs typeface="Times New Roman" panose="02020603050405020304" pitchFamily="18" charset="0"/>
            </a:endParaRPr>
          </a:p>
          <a:p>
            <a:r>
              <a:rPr lang="en-US" sz="2400" baseline="0" dirty="0">
                <a:latin typeface="Times New Roman" panose="02020603050405020304" pitchFamily="18" charset="0"/>
                <a:cs typeface="Times New Roman" panose="02020603050405020304" pitchFamily="18" charset="0"/>
              </a:rPr>
              <a:t>James 4:1-4</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099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11" name="Heart 10"/>
          <p:cNvSpPr/>
          <p:nvPr userDrawn="1"/>
        </p:nvSpPr>
        <p:spPr>
          <a:xfrm>
            <a:off x="348802" y="413947"/>
            <a:ext cx="7001691" cy="5830387"/>
          </a:xfrm>
          <a:prstGeom prst="heart">
            <a:avLst/>
          </a:prstGeom>
          <a:solidFill>
            <a:schemeClr val="accent6">
              <a:lumMod val="40000"/>
              <a:lumOff val="60000"/>
            </a:schemeClr>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userDrawn="1"/>
        </p:nvSpPr>
        <p:spPr>
          <a:xfrm>
            <a:off x="2594513" y="3381171"/>
            <a:ext cx="2338252" cy="242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Affections</a:t>
            </a:r>
          </a:p>
        </p:txBody>
      </p:sp>
      <p:sp>
        <p:nvSpPr>
          <p:cNvPr id="4" name="Oval 3"/>
          <p:cNvSpPr/>
          <p:nvPr userDrawn="1"/>
        </p:nvSpPr>
        <p:spPr>
          <a:xfrm>
            <a:off x="930100" y="899449"/>
            <a:ext cx="2338252" cy="242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Cognition</a:t>
            </a:r>
          </a:p>
          <a:p>
            <a:pPr algn="ctr"/>
            <a:r>
              <a:rPr lang="en-US" dirty="0"/>
              <a:t> </a:t>
            </a:r>
          </a:p>
        </p:txBody>
      </p:sp>
      <p:sp>
        <p:nvSpPr>
          <p:cNvPr id="5" name="Oval 4"/>
          <p:cNvSpPr/>
          <p:nvPr userDrawn="1"/>
        </p:nvSpPr>
        <p:spPr>
          <a:xfrm>
            <a:off x="4599965" y="790006"/>
            <a:ext cx="2338252" cy="2429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Volition</a:t>
            </a:r>
          </a:p>
        </p:txBody>
      </p:sp>
      <p:sp>
        <p:nvSpPr>
          <p:cNvPr id="6" name="Arrow: Curved Right 5"/>
          <p:cNvSpPr/>
          <p:nvPr userDrawn="1"/>
        </p:nvSpPr>
        <p:spPr>
          <a:xfrm rot="9177994">
            <a:off x="3237897" y="1435943"/>
            <a:ext cx="775065" cy="276932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Arrow: Curved Right 8"/>
          <p:cNvSpPr/>
          <p:nvPr userDrawn="1"/>
        </p:nvSpPr>
        <p:spPr>
          <a:xfrm rot="19717312">
            <a:off x="1594395" y="2335788"/>
            <a:ext cx="775065" cy="276932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Arrow: Striped Right 9"/>
          <p:cNvSpPr/>
          <p:nvPr userDrawn="1"/>
        </p:nvSpPr>
        <p:spPr>
          <a:xfrm>
            <a:off x="3897911" y="1849249"/>
            <a:ext cx="1286689" cy="814253"/>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7931791" y="1039703"/>
            <a:ext cx="4216949" cy="1569660"/>
          </a:xfrm>
          <a:prstGeom prst="rect">
            <a:avLst/>
          </a:prstGeom>
          <a:solidFill>
            <a:schemeClr val="tx1"/>
          </a:solidFill>
          <a:scene3d>
            <a:camera prst="isometricOffAxis2Left"/>
            <a:lightRig rig="threePt" dir="t"/>
          </a:scene3d>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schemeClr val="bg1"/>
                </a:solidFill>
              </a:rPr>
              <a:t>The</a:t>
            </a:r>
            <a:r>
              <a:rPr lang="en-US" sz="3200" baseline="0" dirty="0">
                <a:solidFill>
                  <a:schemeClr val="bg1"/>
                </a:solidFill>
              </a:rPr>
              <a:t> o</a:t>
            </a:r>
            <a:r>
              <a:rPr lang="en-US" sz="3200" dirty="0">
                <a:solidFill>
                  <a:schemeClr val="bg1"/>
                </a:solidFill>
              </a:rPr>
              <a:t>uter man is the overflow of</a:t>
            </a:r>
            <a:r>
              <a:rPr lang="en-US" sz="3200" baseline="0" dirty="0">
                <a:solidFill>
                  <a:schemeClr val="bg1"/>
                </a:solidFill>
              </a:rPr>
              <a:t> the inner man. </a:t>
            </a:r>
            <a:endParaRPr lang="en-US" sz="3200" dirty="0">
              <a:solidFill>
                <a:schemeClr val="bg1"/>
              </a:solidFill>
            </a:endParaRPr>
          </a:p>
        </p:txBody>
      </p:sp>
      <p:sp>
        <p:nvSpPr>
          <p:cNvPr id="14" name="Arrow: Striped Right 13"/>
          <p:cNvSpPr/>
          <p:nvPr userDrawn="1"/>
        </p:nvSpPr>
        <p:spPr>
          <a:xfrm>
            <a:off x="5881026" y="3420614"/>
            <a:ext cx="1920998" cy="874268"/>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Striped Right 14"/>
          <p:cNvSpPr/>
          <p:nvPr userDrawn="1"/>
        </p:nvSpPr>
        <p:spPr>
          <a:xfrm>
            <a:off x="6971292" y="1001455"/>
            <a:ext cx="1081255" cy="874268"/>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TextBox 15"/>
          <p:cNvSpPr txBox="1"/>
          <p:nvPr userDrawn="1"/>
        </p:nvSpPr>
        <p:spPr>
          <a:xfrm>
            <a:off x="7886478" y="3219698"/>
            <a:ext cx="4235078" cy="353943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US" sz="3200" u="sng" dirty="0"/>
              <a:t>Over</a:t>
            </a:r>
            <a:r>
              <a:rPr lang="en-US" sz="3200" u="sng" baseline="0" dirty="0"/>
              <a:t>flow of the Heart:</a:t>
            </a:r>
            <a:endParaRPr lang="en-US" sz="3200" u="sng" dirty="0"/>
          </a:p>
          <a:p>
            <a:pPr algn="ctr"/>
            <a:r>
              <a:rPr lang="en-US" sz="3200" u="none" dirty="0"/>
              <a:t>Ulcer,</a:t>
            </a:r>
            <a:r>
              <a:rPr lang="en-US" sz="3200" u="none" baseline="0" dirty="0"/>
              <a:t> Discouragement, Anger, Fear, Worry, Pride, Escape, Fear People, Self-Righteous, Success, Greed, False Peace, etc.</a:t>
            </a:r>
            <a:endParaRPr lang="en-US" sz="3200" u="none" dirty="0"/>
          </a:p>
        </p:txBody>
      </p:sp>
    </p:spTree>
    <p:extLst>
      <p:ext uri="{BB962C8B-B14F-4D97-AF65-F5344CB8AC3E}">
        <p14:creationId xmlns:p14="http://schemas.microsoft.com/office/powerpoint/2010/main" val="2297516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13" name="Heart 12"/>
          <p:cNvSpPr/>
          <p:nvPr userDrawn="1"/>
        </p:nvSpPr>
        <p:spPr>
          <a:xfrm>
            <a:off x="1676264" y="3293639"/>
            <a:ext cx="4216769" cy="3228019"/>
          </a:xfrm>
          <a:prstGeom prst="heart">
            <a:avLst/>
          </a:prstGeom>
          <a:solidFill>
            <a:schemeClr val="accent6">
              <a:lumMod val="40000"/>
              <a:lumOff val="60000"/>
            </a:schemeClr>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userDrawn="1"/>
        </p:nvSpPr>
        <p:spPr>
          <a:xfrm>
            <a:off x="2972254" y="4777020"/>
            <a:ext cx="1624790" cy="1557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Affections</a:t>
            </a:r>
          </a:p>
        </p:txBody>
      </p:sp>
      <p:sp>
        <p:nvSpPr>
          <p:cNvPr id="15" name="Oval 14"/>
          <p:cNvSpPr/>
          <p:nvPr userDrawn="1"/>
        </p:nvSpPr>
        <p:spPr>
          <a:xfrm>
            <a:off x="1864327" y="3465929"/>
            <a:ext cx="1584482" cy="15917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Cognition</a:t>
            </a:r>
          </a:p>
          <a:p>
            <a:pPr algn="ctr"/>
            <a:r>
              <a:rPr lang="en-US" dirty="0"/>
              <a:t> </a:t>
            </a:r>
          </a:p>
        </p:txBody>
      </p:sp>
      <p:sp>
        <p:nvSpPr>
          <p:cNvPr id="16" name="Oval 15"/>
          <p:cNvSpPr/>
          <p:nvPr userDrawn="1"/>
        </p:nvSpPr>
        <p:spPr>
          <a:xfrm>
            <a:off x="4023161" y="3443590"/>
            <a:ext cx="1678881" cy="1573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Volition</a:t>
            </a:r>
          </a:p>
        </p:txBody>
      </p:sp>
      <p:sp>
        <p:nvSpPr>
          <p:cNvPr id="18" name="Arrow: Curved Right 17"/>
          <p:cNvSpPr/>
          <p:nvPr userDrawn="1"/>
        </p:nvSpPr>
        <p:spPr>
          <a:xfrm rot="19717312">
            <a:off x="2639610" y="4499286"/>
            <a:ext cx="427391" cy="1144743"/>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Arrow: Striped Right 18"/>
          <p:cNvSpPr/>
          <p:nvPr userDrawn="1"/>
        </p:nvSpPr>
        <p:spPr>
          <a:xfrm>
            <a:off x="3309201" y="4357820"/>
            <a:ext cx="1345134" cy="446628"/>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Striped Right 19"/>
          <p:cNvSpPr/>
          <p:nvPr userDrawn="1"/>
        </p:nvSpPr>
        <p:spPr>
          <a:xfrm>
            <a:off x="5579234" y="4638510"/>
            <a:ext cx="2459870" cy="419200"/>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Arrow: Striped Right 20"/>
          <p:cNvSpPr/>
          <p:nvPr userDrawn="1"/>
        </p:nvSpPr>
        <p:spPr>
          <a:xfrm>
            <a:off x="5702042" y="3650051"/>
            <a:ext cx="2023262" cy="393265"/>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Curved Right 21"/>
          <p:cNvSpPr/>
          <p:nvPr userDrawn="1"/>
        </p:nvSpPr>
        <p:spPr>
          <a:xfrm rot="8828324">
            <a:off x="3076840" y="4154491"/>
            <a:ext cx="427391" cy="1189361"/>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Striped Right 22"/>
          <p:cNvSpPr/>
          <p:nvPr userDrawn="1"/>
        </p:nvSpPr>
        <p:spPr>
          <a:xfrm>
            <a:off x="4780941" y="5410800"/>
            <a:ext cx="2612635" cy="419200"/>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userDrawn="1"/>
        </p:nvSpPr>
        <p:spPr>
          <a:xfrm>
            <a:off x="1822374" y="518835"/>
            <a:ext cx="3879668" cy="584775"/>
          </a:xfrm>
          <a:prstGeom prst="rect">
            <a:avLst/>
          </a:prstGeom>
          <a:solidFill>
            <a:schemeClr val="tx1">
              <a:lumMod val="95000"/>
            </a:schemeClr>
          </a:solidFill>
        </p:spPr>
        <p:txBody>
          <a:bodyPr wrap="square" rtlCol="0">
            <a:spAutoFit/>
          </a:bodyPr>
          <a:lstStyle/>
          <a:p>
            <a:pPr algn="ctr"/>
            <a:r>
              <a:rPr lang="en-US" sz="3200" dirty="0">
                <a:solidFill>
                  <a:schemeClr val="bg1"/>
                </a:solidFill>
              </a:rPr>
              <a:t>Life Circumstances</a:t>
            </a:r>
          </a:p>
        </p:txBody>
      </p:sp>
      <p:sp>
        <p:nvSpPr>
          <p:cNvPr id="7" name="Callout: Down Arrow 6"/>
          <p:cNvSpPr/>
          <p:nvPr userDrawn="1"/>
        </p:nvSpPr>
        <p:spPr>
          <a:xfrm>
            <a:off x="2181602" y="1103610"/>
            <a:ext cx="3161212" cy="2454572"/>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The Context of Worship</a:t>
            </a:r>
          </a:p>
        </p:txBody>
      </p:sp>
      <p:pic>
        <p:nvPicPr>
          <p:cNvPr id="24" name="Picture 23"/>
          <p:cNvPicPr>
            <a:picLocks noChangeAspect="1"/>
          </p:cNvPicPr>
          <p:nvPr userDrawn="1"/>
        </p:nvPicPr>
        <p:blipFill rotWithShape="1">
          <a:blip r:embed="rId2">
            <a:extLst>
              <a:ext uri="{28A0092B-C50C-407E-A947-70E740481C1C}">
                <a14:useLocalDpi xmlns:a14="http://schemas.microsoft.com/office/drawing/2010/main" val="0"/>
              </a:ext>
            </a:extLst>
          </a:blip>
          <a:srcRect l="20179" t="10399" r="19853" b="27442"/>
          <a:stretch/>
        </p:blipFill>
        <p:spPr>
          <a:xfrm>
            <a:off x="8375766" y="4083608"/>
            <a:ext cx="2702588" cy="1867520"/>
          </a:xfrm>
          <a:prstGeom prst="rect">
            <a:avLst/>
          </a:prstGeom>
          <a:ln>
            <a:noFill/>
          </a:ln>
          <a:effectLst>
            <a:softEdge rad="112500"/>
          </a:effectLst>
        </p:spPr>
      </p:pic>
      <p:sp>
        <p:nvSpPr>
          <p:cNvPr id="25" name="TextBox 24"/>
          <p:cNvSpPr txBox="1"/>
          <p:nvPr userDrawn="1"/>
        </p:nvSpPr>
        <p:spPr>
          <a:xfrm>
            <a:off x="8098972" y="318780"/>
            <a:ext cx="3801291" cy="156966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n-US" sz="3200" dirty="0"/>
              <a:t>What</a:t>
            </a:r>
            <a:r>
              <a:rPr lang="en-US" sz="3200" baseline="0" dirty="0"/>
              <a:t> I worship in the inner man is reflected in the outer man.</a:t>
            </a:r>
            <a:endParaRPr lang="en-US" sz="3200" dirty="0"/>
          </a:p>
        </p:txBody>
      </p:sp>
      <p:sp>
        <p:nvSpPr>
          <p:cNvPr id="26" name="TextBox 25"/>
          <p:cNvSpPr txBox="1"/>
          <p:nvPr userDrawn="1"/>
        </p:nvSpPr>
        <p:spPr>
          <a:xfrm>
            <a:off x="7931019" y="3554295"/>
            <a:ext cx="3592082" cy="584775"/>
          </a:xfrm>
          <a:prstGeom prst="rect">
            <a:avLst/>
          </a:prstGeom>
          <a:noFill/>
        </p:spPr>
        <p:txBody>
          <a:bodyPr wrap="square" rtlCol="0">
            <a:spAutoFit/>
          </a:bodyPr>
          <a:lstStyle/>
          <a:p>
            <a:r>
              <a:rPr lang="en-US" sz="3200" dirty="0"/>
              <a:t>What Rules My</a:t>
            </a:r>
            <a:r>
              <a:rPr lang="en-US" sz="3200" baseline="0" dirty="0"/>
              <a:t> Life!</a:t>
            </a:r>
            <a:endParaRPr lang="en-US" sz="3200" dirty="0"/>
          </a:p>
        </p:txBody>
      </p:sp>
    </p:spTree>
    <p:extLst>
      <p:ext uri="{BB962C8B-B14F-4D97-AF65-F5344CB8AC3E}">
        <p14:creationId xmlns:p14="http://schemas.microsoft.com/office/powerpoint/2010/main" val="1584764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3_Custom Layout">
    <p:spTree>
      <p:nvGrpSpPr>
        <p:cNvPr id="1" name=""/>
        <p:cNvGrpSpPr/>
        <p:nvPr/>
      </p:nvGrpSpPr>
      <p:grpSpPr>
        <a:xfrm>
          <a:off x="0" y="0"/>
          <a:ext cx="0" cy="0"/>
          <a:chOff x="0" y="0"/>
          <a:chExt cx="0" cy="0"/>
        </a:xfrm>
      </p:grpSpPr>
      <p:sp>
        <p:nvSpPr>
          <p:cNvPr id="2" name="TextBox 1"/>
          <p:cNvSpPr txBox="1"/>
          <p:nvPr userDrawn="1"/>
        </p:nvSpPr>
        <p:spPr>
          <a:xfrm>
            <a:off x="2694456" y="46540"/>
            <a:ext cx="6858000" cy="584775"/>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n-US" sz="3200" dirty="0"/>
              <a:t>Job:</a:t>
            </a:r>
            <a:r>
              <a:rPr lang="en-US" sz="3200" baseline="0" dirty="0"/>
              <a:t> “A Biblical Case Study of Worship”</a:t>
            </a:r>
            <a:endParaRPr lang="en-US" sz="3200" dirty="0"/>
          </a:p>
        </p:txBody>
      </p:sp>
      <p:sp>
        <p:nvSpPr>
          <p:cNvPr id="7" name="TextBox 6"/>
          <p:cNvSpPr txBox="1"/>
          <p:nvPr userDrawn="1"/>
        </p:nvSpPr>
        <p:spPr>
          <a:xfrm>
            <a:off x="339634" y="862148"/>
            <a:ext cx="11312434" cy="646331"/>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n-US" dirty="0"/>
              <a:t>Job</a:t>
            </a:r>
            <a:r>
              <a:rPr lang="en-US" baseline="0" dirty="0"/>
              <a:t> 1:1 - </a:t>
            </a:r>
            <a:r>
              <a:rPr lang="en-US" sz="1800" dirty="0"/>
              <a:t>There was a man in the land of </a:t>
            </a:r>
            <a:r>
              <a:rPr lang="en-US" sz="1800" dirty="0" err="1"/>
              <a:t>Uz</a:t>
            </a:r>
            <a:r>
              <a:rPr lang="en-US" sz="1800" dirty="0"/>
              <a:t> whose name was Job, and that man was blameless and upright, one who feared God and turned away from evil.</a:t>
            </a:r>
            <a:r>
              <a:rPr lang="en-US" baseline="0" dirty="0"/>
              <a:t> </a:t>
            </a:r>
            <a:endParaRPr lang="en-US" dirty="0"/>
          </a:p>
        </p:txBody>
      </p:sp>
      <p:sp>
        <p:nvSpPr>
          <p:cNvPr id="13" name="TextBox 12"/>
          <p:cNvSpPr txBox="1"/>
          <p:nvPr userDrawn="1"/>
        </p:nvSpPr>
        <p:spPr>
          <a:xfrm>
            <a:off x="824355" y="1643135"/>
            <a:ext cx="3879668" cy="584775"/>
          </a:xfrm>
          <a:prstGeom prst="rect">
            <a:avLst/>
          </a:prstGeom>
          <a:solidFill>
            <a:schemeClr val="tx1">
              <a:lumMod val="95000"/>
            </a:schemeClr>
          </a:solidFill>
        </p:spPr>
        <p:txBody>
          <a:bodyPr wrap="square" rtlCol="0">
            <a:spAutoFit/>
          </a:bodyPr>
          <a:lstStyle/>
          <a:p>
            <a:pPr algn="ctr"/>
            <a:r>
              <a:rPr lang="en-US" sz="3200" dirty="0">
                <a:solidFill>
                  <a:schemeClr val="bg1"/>
                </a:solidFill>
              </a:rPr>
              <a:t>Life Circumstances</a:t>
            </a:r>
          </a:p>
        </p:txBody>
      </p:sp>
      <p:sp>
        <p:nvSpPr>
          <p:cNvPr id="8" name="TextBox 7"/>
          <p:cNvSpPr txBox="1"/>
          <p:nvPr userDrawn="1"/>
        </p:nvSpPr>
        <p:spPr>
          <a:xfrm>
            <a:off x="666172" y="2331573"/>
            <a:ext cx="7682833" cy="523220"/>
          </a:xfrm>
          <a:prstGeom prst="rect">
            <a:avLst/>
          </a:prstGeom>
          <a:noFill/>
        </p:spPr>
        <p:txBody>
          <a:bodyPr wrap="square" rtlCol="0">
            <a:spAutoFit/>
          </a:bodyPr>
          <a:lstStyle/>
          <a:p>
            <a:pPr algn="l"/>
            <a:r>
              <a:rPr lang="en-US" sz="2800" dirty="0"/>
              <a:t>Job 1:13-22:</a:t>
            </a:r>
            <a:r>
              <a:rPr lang="en-US" sz="2800" baseline="0" dirty="0"/>
              <a:t> “Job’s property and family taken away”</a:t>
            </a:r>
            <a:endParaRPr lang="en-US" sz="2800" dirty="0"/>
          </a:p>
        </p:txBody>
      </p:sp>
      <p:sp>
        <p:nvSpPr>
          <p:cNvPr id="14" name="TextBox 13"/>
          <p:cNvSpPr txBox="1"/>
          <p:nvPr userDrawn="1"/>
        </p:nvSpPr>
        <p:spPr>
          <a:xfrm>
            <a:off x="666172" y="2854338"/>
            <a:ext cx="5107611" cy="523220"/>
          </a:xfrm>
          <a:prstGeom prst="rect">
            <a:avLst/>
          </a:prstGeom>
          <a:noFill/>
        </p:spPr>
        <p:txBody>
          <a:bodyPr wrap="square" rtlCol="0">
            <a:spAutoFit/>
          </a:bodyPr>
          <a:lstStyle/>
          <a:p>
            <a:pPr algn="l"/>
            <a:r>
              <a:rPr lang="en-US" sz="2800" dirty="0"/>
              <a:t>Job 2:</a:t>
            </a:r>
            <a:r>
              <a:rPr lang="en-US" sz="2800" baseline="0" dirty="0"/>
              <a:t> “Job’s health taken away”</a:t>
            </a:r>
            <a:endParaRPr lang="en-US" sz="2800" dirty="0"/>
          </a:p>
        </p:txBody>
      </p:sp>
      <p:sp>
        <p:nvSpPr>
          <p:cNvPr id="15" name="Heart 14"/>
          <p:cNvSpPr/>
          <p:nvPr userDrawn="1"/>
        </p:nvSpPr>
        <p:spPr>
          <a:xfrm>
            <a:off x="801053" y="3481677"/>
            <a:ext cx="4216769" cy="3228019"/>
          </a:xfrm>
          <a:prstGeom prst="heart">
            <a:avLst/>
          </a:prstGeom>
          <a:solidFill>
            <a:schemeClr val="accent6">
              <a:lumMod val="40000"/>
              <a:lumOff val="60000"/>
            </a:schemeClr>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userDrawn="1"/>
        </p:nvSpPr>
        <p:spPr>
          <a:xfrm>
            <a:off x="2097043" y="4965058"/>
            <a:ext cx="1624790" cy="1557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Affections</a:t>
            </a:r>
          </a:p>
        </p:txBody>
      </p:sp>
      <p:sp>
        <p:nvSpPr>
          <p:cNvPr id="17" name="Oval 16"/>
          <p:cNvSpPr/>
          <p:nvPr userDrawn="1"/>
        </p:nvSpPr>
        <p:spPr>
          <a:xfrm>
            <a:off x="989116" y="3653967"/>
            <a:ext cx="1584482" cy="15917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Cognition</a:t>
            </a:r>
          </a:p>
          <a:p>
            <a:pPr algn="ctr"/>
            <a:r>
              <a:rPr lang="en-US" dirty="0"/>
              <a:t> </a:t>
            </a:r>
          </a:p>
        </p:txBody>
      </p:sp>
      <p:sp>
        <p:nvSpPr>
          <p:cNvPr id="18" name="Oval 17"/>
          <p:cNvSpPr/>
          <p:nvPr userDrawn="1"/>
        </p:nvSpPr>
        <p:spPr>
          <a:xfrm>
            <a:off x="3147950" y="3631628"/>
            <a:ext cx="1678881" cy="1573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Volition</a:t>
            </a:r>
          </a:p>
        </p:txBody>
      </p:sp>
      <p:sp>
        <p:nvSpPr>
          <p:cNvPr id="19" name="Arrow: Curved Right 18"/>
          <p:cNvSpPr/>
          <p:nvPr userDrawn="1"/>
        </p:nvSpPr>
        <p:spPr>
          <a:xfrm rot="19717312">
            <a:off x="1764399" y="4687324"/>
            <a:ext cx="427391" cy="1144743"/>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Arrow: Striped Right 19"/>
          <p:cNvSpPr/>
          <p:nvPr userDrawn="1"/>
        </p:nvSpPr>
        <p:spPr>
          <a:xfrm>
            <a:off x="2433990" y="4545858"/>
            <a:ext cx="1345134" cy="446628"/>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Striped Right 20"/>
          <p:cNvSpPr/>
          <p:nvPr userDrawn="1"/>
        </p:nvSpPr>
        <p:spPr>
          <a:xfrm>
            <a:off x="4704023" y="4826548"/>
            <a:ext cx="2459870" cy="419200"/>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Arrow: Striped Right 21"/>
          <p:cNvSpPr/>
          <p:nvPr userDrawn="1"/>
        </p:nvSpPr>
        <p:spPr>
          <a:xfrm>
            <a:off x="4826831" y="3838089"/>
            <a:ext cx="2023262" cy="393265"/>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Curved Right 22"/>
          <p:cNvSpPr/>
          <p:nvPr userDrawn="1"/>
        </p:nvSpPr>
        <p:spPr>
          <a:xfrm rot="8828324">
            <a:off x="2201629" y="4342529"/>
            <a:ext cx="427391" cy="1189361"/>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Arrow: Striped Right 23"/>
          <p:cNvSpPr/>
          <p:nvPr userDrawn="1"/>
        </p:nvSpPr>
        <p:spPr>
          <a:xfrm>
            <a:off x="3905730" y="5598838"/>
            <a:ext cx="2612635" cy="419200"/>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p:cNvPicPr>
            <a:picLocks noChangeAspect="1"/>
          </p:cNvPicPr>
          <p:nvPr userDrawn="1"/>
        </p:nvPicPr>
        <p:blipFill rotWithShape="1">
          <a:blip r:embed="rId2">
            <a:extLst>
              <a:ext uri="{28A0092B-C50C-407E-A947-70E740481C1C}">
                <a14:useLocalDpi xmlns:a14="http://schemas.microsoft.com/office/drawing/2010/main" val="0"/>
              </a:ext>
            </a:extLst>
          </a:blip>
          <a:srcRect l="20179" t="10399" r="19853" b="27442"/>
          <a:stretch/>
        </p:blipFill>
        <p:spPr>
          <a:xfrm>
            <a:off x="8349005" y="3677887"/>
            <a:ext cx="2702588" cy="1867520"/>
          </a:xfrm>
          <a:prstGeom prst="rect">
            <a:avLst/>
          </a:prstGeom>
          <a:ln>
            <a:noFill/>
          </a:ln>
          <a:effectLst>
            <a:softEdge rad="112500"/>
          </a:effectLst>
        </p:spPr>
      </p:pic>
      <p:sp>
        <p:nvSpPr>
          <p:cNvPr id="26" name="TextBox 25"/>
          <p:cNvSpPr txBox="1"/>
          <p:nvPr userDrawn="1"/>
        </p:nvSpPr>
        <p:spPr>
          <a:xfrm>
            <a:off x="8282115" y="3193675"/>
            <a:ext cx="2898090" cy="584775"/>
          </a:xfrm>
          <a:prstGeom prst="rect">
            <a:avLst/>
          </a:prstGeom>
          <a:noFill/>
        </p:spPr>
        <p:txBody>
          <a:bodyPr wrap="square" rtlCol="0">
            <a:spAutoFit/>
          </a:bodyPr>
          <a:lstStyle/>
          <a:p>
            <a:r>
              <a:rPr lang="en-US" sz="3200" dirty="0"/>
              <a:t>Worship</a:t>
            </a:r>
            <a:r>
              <a:rPr lang="en-US" sz="3200" baseline="0" dirty="0"/>
              <a:t> of God</a:t>
            </a:r>
            <a:endParaRPr lang="en-US" sz="3200" dirty="0"/>
          </a:p>
        </p:txBody>
      </p:sp>
      <p:sp>
        <p:nvSpPr>
          <p:cNvPr id="27" name="TextBox 26"/>
          <p:cNvSpPr txBox="1"/>
          <p:nvPr userDrawn="1"/>
        </p:nvSpPr>
        <p:spPr>
          <a:xfrm>
            <a:off x="7146494" y="5545407"/>
            <a:ext cx="4792958" cy="523220"/>
          </a:xfrm>
          <a:prstGeom prst="rect">
            <a:avLst/>
          </a:prstGeom>
          <a:noFill/>
        </p:spPr>
        <p:txBody>
          <a:bodyPr wrap="square" rtlCol="0">
            <a:spAutoFit/>
          </a:bodyPr>
          <a:lstStyle/>
          <a:p>
            <a:pPr algn="l"/>
            <a:r>
              <a:rPr lang="en-US" sz="2800" dirty="0"/>
              <a:t>Job 1:20-22:</a:t>
            </a:r>
            <a:r>
              <a:rPr lang="en-US" sz="2800" baseline="0" dirty="0"/>
              <a:t> Job’s Worship</a:t>
            </a:r>
            <a:endParaRPr lang="en-US" sz="2800" dirty="0"/>
          </a:p>
        </p:txBody>
      </p:sp>
      <p:sp>
        <p:nvSpPr>
          <p:cNvPr id="28" name="TextBox 27"/>
          <p:cNvSpPr txBox="1"/>
          <p:nvPr userDrawn="1"/>
        </p:nvSpPr>
        <p:spPr>
          <a:xfrm>
            <a:off x="7188418" y="6106676"/>
            <a:ext cx="4792958" cy="523220"/>
          </a:xfrm>
          <a:prstGeom prst="rect">
            <a:avLst/>
          </a:prstGeom>
          <a:noFill/>
        </p:spPr>
        <p:txBody>
          <a:bodyPr wrap="square" rtlCol="0">
            <a:spAutoFit/>
          </a:bodyPr>
          <a:lstStyle/>
          <a:p>
            <a:pPr algn="l"/>
            <a:r>
              <a:rPr lang="en-US" sz="2800" dirty="0"/>
              <a:t>Job 2:9-10:</a:t>
            </a:r>
            <a:r>
              <a:rPr lang="en-US" sz="2800" baseline="0" dirty="0"/>
              <a:t> Job’s Devotion</a:t>
            </a:r>
            <a:endParaRPr lang="en-US" sz="2800" dirty="0"/>
          </a:p>
        </p:txBody>
      </p:sp>
    </p:spTree>
    <p:extLst>
      <p:ext uri="{BB962C8B-B14F-4D97-AF65-F5344CB8AC3E}">
        <p14:creationId xmlns:p14="http://schemas.microsoft.com/office/powerpoint/2010/main" val="8705725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936487" y="2510026"/>
            <a:ext cx="4319025" cy="1837948"/>
          </a:xfrm>
          <a:prstGeom prst="rect">
            <a:avLst/>
          </a:prstGeom>
        </p:spPr>
      </p:pic>
    </p:spTree>
    <p:extLst>
      <p:ext uri="{BB962C8B-B14F-4D97-AF65-F5344CB8AC3E}">
        <p14:creationId xmlns:p14="http://schemas.microsoft.com/office/powerpoint/2010/main" val="4259466974"/>
      </p:ext>
    </p:extLst>
  </p:cSld>
  <p:clrMap bg1="dk1" tx1="lt1" bg2="dk2" tx2="lt2" accent1="accent1" accent2="accent2" accent3="accent3" accent4="accent4" accent5="accent5" accent6="accent6" hlink="hlink" folHlink="folHlink"/>
  <p:sldLayoutIdLst>
    <p:sldLayoutId id="2147483649" r:id="rId1"/>
    <p:sldLayoutId id="2147483654" r:id="rId2"/>
    <p:sldLayoutId id="2147483655" r:id="rId3"/>
    <p:sldLayoutId id="2147483656" r:id="rId4"/>
    <p:sldLayoutId id="214748365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0421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838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451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1439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513325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0</Words>
  <Application>Microsoft Office PowerPoint</Application>
  <PresentationFormat>Widescreen</PresentationFormat>
  <Paragraphs>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Stephens</dc:creator>
  <cp:lastModifiedBy>Josh Stephens</cp:lastModifiedBy>
  <cp:revision>19</cp:revision>
  <dcterms:created xsi:type="dcterms:W3CDTF">2016-10-28T14:17:23Z</dcterms:created>
  <dcterms:modified xsi:type="dcterms:W3CDTF">2017-07-19T03:10:23Z</dcterms:modified>
</cp:coreProperties>
</file>